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123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7553F2-A2C7-4BC7-B734-3D430AF01285}" type="datetimeFigureOut">
              <a:rPr lang="en-IE" smtClean="0"/>
              <a:t>20/05/2026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36F0D0-2C5C-4ACF-9064-E4D9E3B2356C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63257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36F0D0-2C5C-4ACF-9064-E4D9E3B2356C}" type="slidenum">
              <a:rPr lang="en-IE" smtClean="0"/>
              <a:t>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66994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D2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5F0091"/>
          </a:solidFill>
          <a:ln>
            <a:solidFill>
              <a:srgbClr val="5F00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Oval 2"/>
          <p:cNvSpPr/>
          <p:nvPr/>
        </p:nvSpPr>
        <p:spPr>
          <a:xfrm>
            <a:off x="7315200" y="1097280"/>
            <a:ext cx="2011680" cy="2011680"/>
          </a:xfrm>
          <a:prstGeom prst="ellipse">
            <a:avLst/>
          </a:prstGeom>
          <a:noFill/>
          <a:ln w="76200"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Oval 3"/>
          <p:cNvSpPr/>
          <p:nvPr/>
        </p:nvSpPr>
        <p:spPr>
          <a:xfrm>
            <a:off x="7452360" y="1234439"/>
            <a:ext cx="1691640" cy="1691640"/>
          </a:xfrm>
          <a:prstGeom prst="ellipse">
            <a:avLst/>
          </a:prstGeom>
          <a:noFill/>
          <a:ln w="63500"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Oval 4"/>
          <p:cNvSpPr/>
          <p:nvPr/>
        </p:nvSpPr>
        <p:spPr>
          <a:xfrm>
            <a:off x="7589520" y="1371600"/>
            <a:ext cx="1371600" cy="1371600"/>
          </a:xfrm>
          <a:prstGeom prst="ellipse">
            <a:avLst/>
          </a:prstGeom>
          <a:noFill/>
          <a:ln w="50800"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Arc 5"/>
          <p:cNvSpPr/>
          <p:nvPr/>
        </p:nvSpPr>
        <p:spPr>
          <a:xfrm>
            <a:off x="7132320" y="4297680"/>
            <a:ext cx="2743200" cy="1371600"/>
          </a:xfrm>
          <a:prstGeom prst="arc">
            <a:avLst/>
          </a:prstGeom>
          <a:noFill/>
          <a:ln w="635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40080" y="73152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37005F"/>
                </a:solidFill>
              </a:rPr>
              <a:t>Beyond the Binary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1737360"/>
            <a:ext cx="6221308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dirty="0">
                <a:solidFill>
                  <a:srgbClr val="7030A0"/>
                </a:solidFill>
              </a:rPr>
              <a:t>Intersex Liberation </a:t>
            </a:r>
            <a:r>
              <a:rPr lang="en-IE" sz="4400" dirty="0">
                <a:solidFill>
                  <a:srgbClr val="7030A0"/>
                </a:solidFill>
              </a:rPr>
              <a:t>&amp;</a:t>
            </a:r>
            <a:r>
              <a:rPr sz="4400" dirty="0">
                <a:solidFill>
                  <a:srgbClr val="7030A0"/>
                </a:solidFill>
              </a:rPr>
              <a:t> the Fight for Bodily Autonomy</a:t>
            </a:r>
            <a:endParaRPr lang="en-IE" sz="4400" dirty="0">
              <a:solidFill>
                <a:srgbClr val="7030A0"/>
              </a:solidFill>
            </a:endParaRPr>
          </a:p>
          <a:p>
            <a:pPr algn="ctr"/>
            <a:r>
              <a:rPr sz="4400" dirty="0">
                <a:solidFill>
                  <a:srgbClr val="7030A0"/>
                </a:solidFill>
              </a:rPr>
              <a:t>
Bread &amp; Roses 2026
</a:t>
            </a:r>
            <a:r>
              <a:rPr sz="4400" b="1" dirty="0">
                <a:solidFill>
                  <a:srgbClr val="7030A0"/>
                </a:solidFill>
                <a:latin typeface="Bradley Hand ITC" panose="03070402050302030203" pitchFamily="66" charset="0"/>
              </a:rPr>
              <a:t>Sorcha Rosa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" y="1737360"/>
            <a:ext cx="73152" cy="2743200"/>
          </a:xfrm>
          <a:prstGeom prst="rect">
            <a:avLst/>
          </a:prstGeom>
          <a:solidFill>
            <a:srgbClr val="7800B4"/>
          </a:solidFill>
          <a:ln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457200" y="6217920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464646"/>
                </a:solidFill>
              </a:rPr>
              <a:t>Sorcha Rosa • Intersex Liberation • Bread &amp; Roses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D2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5F0091"/>
          </a:solidFill>
          <a:ln>
            <a:solidFill>
              <a:srgbClr val="5F00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Oval 2"/>
          <p:cNvSpPr/>
          <p:nvPr/>
        </p:nvSpPr>
        <p:spPr>
          <a:xfrm>
            <a:off x="7315200" y="1097280"/>
            <a:ext cx="2011680" cy="2011680"/>
          </a:xfrm>
          <a:prstGeom prst="ellipse">
            <a:avLst/>
          </a:prstGeom>
          <a:noFill/>
          <a:ln w="76200"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Oval 3"/>
          <p:cNvSpPr/>
          <p:nvPr/>
        </p:nvSpPr>
        <p:spPr>
          <a:xfrm>
            <a:off x="7452360" y="1234439"/>
            <a:ext cx="1691640" cy="1691640"/>
          </a:xfrm>
          <a:prstGeom prst="ellipse">
            <a:avLst/>
          </a:prstGeom>
          <a:noFill/>
          <a:ln w="63500"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Oval 4"/>
          <p:cNvSpPr/>
          <p:nvPr/>
        </p:nvSpPr>
        <p:spPr>
          <a:xfrm>
            <a:off x="7589520" y="1371600"/>
            <a:ext cx="1371600" cy="1371600"/>
          </a:xfrm>
          <a:prstGeom prst="ellipse">
            <a:avLst/>
          </a:prstGeom>
          <a:noFill/>
          <a:ln w="50800"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Arc 5"/>
          <p:cNvSpPr/>
          <p:nvPr/>
        </p:nvSpPr>
        <p:spPr>
          <a:xfrm>
            <a:off x="7132320" y="4297680"/>
            <a:ext cx="2743200" cy="1371600"/>
          </a:xfrm>
          <a:prstGeom prst="arc">
            <a:avLst/>
          </a:prstGeom>
          <a:noFill/>
          <a:ln w="635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40080" y="73152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37005F"/>
                </a:solidFill>
              </a:rPr>
              <a:t>Sport, Gender, and Surveillance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1737360"/>
            <a:ext cx="7722499" cy="397031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dirty="0">
                <a:solidFill>
                  <a:srgbClr val="7030A0"/>
                </a:solidFill>
              </a:rPr>
              <a:t>Who gets questioned?</a:t>
            </a:r>
            <a:endParaRPr lang="en-IE" sz="3600" dirty="0">
              <a:solidFill>
                <a:srgbClr val="7030A0"/>
              </a:solidFill>
            </a:endParaRPr>
          </a:p>
          <a:p>
            <a:r>
              <a:rPr sz="3600" dirty="0">
                <a:solidFill>
                  <a:srgbClr val="7030A0"/>
                </a:solidFill>
              </a:rPr>
              <a:t>
Who gets tested?</a:t>
            </a:r>
            <a:endParaRPr lang="en-IE" sz="3600" dirty="0">
              <a:solidFill>
                <a:srgbClr val="7030A0"/>
              </a:solidFill>
            </a:endParaRPr>
          </a:p>
          <a:p>
            <a:r>
              <a:rPr sz="3600" dirty="0">
                <a:solidFill>
                  <a:srgbClr val="7030A0"/>
                </a:solidFill>
              </a:rPr>
              <a:t>
Who is treated as suspicious?</a:t>
            </a:r>
            <a:endParaRPr lang="en-IE" sz="3600" dirty="0">
              <a:solidFill>
                <a:srgbClr val="7030A0"/>
              </a:solidFill>
            </a:endParaRPr>
          </a:p>
          <a:p>
            <a:r>
              <a:rPr sz="3600" dirty="0">
                <a:solidFill>
                  <a:srgbClr val="7030A0"/>
                </a:solidFill>
              </a:rPr>
              <a:t>
The policing of bodies is always political.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" y="1737360"/>
            <a:ext cx="73152" cy="2743200"/>
          </a:xfrm>
          <a:prstGeom prst="rect">
            <a:avLst/>
          </a:prstGeom>
          <a:solidFill>
            <a:srgbClr val="7800B4"/>
          </a:solidFill>
          <a:ln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457200" y="6217920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464646"/>
                </a:solidFill>
              </a:rPr>
              <a:t>Sorcha Rosa • Intersex Liberation • Bread &amp; Roses 2026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D2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5F0091"/>
          </a:solidFill>
          <a:ln>
            <a:solidFill>
              <a:srgbClr val="5F00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Oval 2"/>
          <p:cNvSpPr/>
          <p:nvPr/>
        </p:nvSpPr>
        <p:spPr>
          <a:xfrm>
            <a:off x="7315200" y="1097280"/>
            <a:ext cx="2011680" cy="2011680"/>
          </a:xfrm>
          <a:prstGeom prst="ellipse">
            <a:avLst/>
          </a:prstGeom>
          <a:noFill/>
          <a:ln w="76200"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Oval 3"/>
          <p:cNvSpPr/>
          <p:nvPr/>
        </p:nvSpPr>
        <p:spPr>
          <a:xfrm>
            <a:off x="7452360" y="1234439"/>
            <a:ext cx="1691640" cy="1691640"/>
          </a:xfrm>
          <a:prstGeom prst="ellipse">
            <a:avLst/>
          </a:prstGeom>
          <a:noFill/>
          <a:ln w="63500"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Oval 4"/>
          <p:cNvSpPr/>
          <p:nvPr/>
        </p:nvSpPr>
        <p:spPr>
          <a:xfrm>
            <a:off x="7589520" y="1371600"/>
            <a:ext cx="1371600" cy="1371600"/>
          </a:xfrm>
          <a:prstGeom prst="ellipse">
            <a:avLst/>
          </a:prstGeom>
          <a:noFill/>
          <a:ln w="50800"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Arc 5"/>
          <p:cNvSpPr/>
          <p:nvPr/>
        </p:nvSpPr>
        <p:spPr>
          <a:xfrm>
            <a:off x="7132320" y="4297680"/>
            <a:ext cx="2743200" cy="1371600"/>
          </a:xfrm>
          <a:prstGeom prst="arc">
            <a:avLst/>
          </a:prstGeom>
          <a:noFill/>
          <a:ln w="635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40080" y="73152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37005F"/>
                </a:solidFill>
              </a:rPr>
              <a:t>Intersex and Trans Solidarity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13232" y="1737360"/>
            <a:ext cx="6871836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000" dirty="0">
                <a:solidFill>
                  <a:srgbClr val="7030A0"/>
                </a:solidFill>
              </a:rPr>
              <a:t>Different experiences.</a:t>
            </a:r>
            <a:endParaRPr lang="en-IE" sz="4000" dirty="0">
              <a:solidFill>
                <a:srgbClr val="7030A0"/>
              </a:solidFill>
            </a:endParaRPr>
          </a:p>
          <a:p>
            <a:pPr algn="ctr"/>
            <a:r>
              <a:rPr sz="4000" dirty="0">
                <a:solidFill>
                  <a:srgbClr val="7030A0"/>
                </a:solidFill>
              </a:rPr>
              <a:t>
Shared struggle.</a:t>
            </a:r>
            <a:endParaRPr lang="en-IE" sz="4000" dirty="0">
              <a:solidFill>
                <a:srgbClr val="7030A0"/>
              </a:solidFill>
            </a:endParaRPr>
          </a:p>
          <a:p>
            <a:pPr algn="ctr"/>
            <a:r>
              <a:rPr sz="4000" dirty="0">
                <a:solidFill>
                  <a:srgbClr val="7030A0"/>
                </a:solidFill>
              </a:rPr>
              <a:t>
Shared fight for bodily autonomy</a:t>
            </a:r>
            <a:r>
              <a:rPr sz="2000" dirty="0">
                <a:solidFill>
                  <a:srgbClr val="282828"/>
                </a:solidFill>
              </a:rPr>
              <a:t>.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" y="1737360"/>
            <a:ext cx="73152" cy="2743200"/>
          </a:xfrm>
          <a:prstGeom prst="rect">
            <a:avLst/>
          </a:prstGeom>
          <a:solidFill>
            <a:srgbClr val="7800B4"/>
          </a:solidFill>
          <a:ln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457200" y="6217920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464646"/>
                </a:solidFill>
              </a:rPr>
              <a:t>Sorcha Rosa • Intersex Liberation • Bread &amp; Roses 2026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D2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5F0091"/>
          </a:solidFill>
          <a:ln>
            <a:solidFill>
              <a:srgbClr val="5F00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Oval 2"/>
          <p:cNvSpPr/>
          <p:nvPr/>
        </p:nvSpPr>
        <p:spPr>
          <a:xfrm>
            <a:off x="7315200" y="1097280"/>
            <a:ext cx="2011680" cy="2011680"/>
          </a:xfrm>
          <a:prstGeom prst="ellipse">
            <a:avLst/>
          </a:prstGeom>
          <a:noFill/>
          <a:ln w="76200"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Oval 3"/>
          <p:cNvSpPr/>
          <p:nvPr/>
        </p:nvSpPr>
        <p:spPr>
          <a:xfrm>
            <a:off x="7452360" y="1234439"/>
            <a:ext cx="1691640" cy="1691640"/>
          </a:xfrm>
          <a:prstGeom prst="ellipse">
            <a:avLst/>
          </a:prstGeom>
          <a:noFill/>
          <a:ln w="63500"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Oval 4"/>
          <p:cNvSpPr/>
          <p:nvPr/>
        </p:nvSpPr>
        <p:spPr>
          <a:xfrm>
            <a:off x="7589520" y="1371600"/>
            <a:ext cx="1371600" cy="1371600"/>
          </a:xfrm>
          <a:prstGeom prst="ellipse">
            <a:avLst/>
          </a:prstGeom>
          <a:noFill/>
          <a:ln w="50800"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Arc 5"/>
          <p:cNvSpPr/>
          <p:nvPr/>
        </p:nvSpPr>
        <p:spPr>
          <a:xfrm>
            <a:off x="7132320" y="4297680"/>
            <a:ext cx="2743200" cy="1371600"/>
          </a:xfrm>
          <a:prstGeom prst="arc">
            <a:avLst/>
          </a:prstGeom>
          <a:noFill/>
          <a:ln w="635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40080" y="73152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37005F"/>
                </a:solidFill>
              </a:rPr>
              <a:t>Intersex Liberation Is Feminist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1737360"/>
            <a:ext cx="676656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 dirty="0">
                <a:solidFill>
                  <a:srgbClr val="7030A0"/>
                </a:solidFill>
              </a:rPr>
              <a:t>Bodily autonomy is a feminist issue.</a:t>
            </a:r>
            <a:endParaRPr lang="en-IE" sz="3200" b="1" dirty="0">
              <a:solidFill>
                <a:srgbClr val="7030A0"/>
              </a:solidFill>
            </a:endParaRPr>
          </a:p>
          <a:p>
            <a:pPr algn="ctr"/>
            <a:r>
              <a:rPr sz="4000" dirty="0">
                <a:solidFill>
                  <a:srgbClr val="7030A0"/>
                </a:solidFill>
              </a:rPr>
              <a:t>
</a:t>
            </a:r>
            <a:r>
              <a:rPr sz="5400" dirty="0">
                <a:solidFill>
                  <a:srgbClr val="7030A0"/>
                </a:solidFill>
              </a:rPr>
              <a:t>A socialist issue.</a:t>
            </a:r>
            <a:endParaRPr lang="en-IE" sz="5400" dirty="0">
              <a:solidFill>
                <a:srgbClr val="7030A0"/>
              </a:solidFill>
            </a:endParaRPr>
          </a:p>
          <a:p>
            <a:pPr algn="ctr"/>
            <a:r>
              <a:rPr sz="5400" dirty="0">
                <a:solidFill>
                  <a:srgbClr val="7030A0"/>
                </a:solidFill>
              </a:rPr>
              <a:t>
An anti-fascist issue.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" y="1737360"/>
            <a:ext cx="73152" cy="2743200"/>
          </a:xfrm>
          <a:prstGeom prst="rect">
            <a:avLst/>
          </a:prstGeom>
          <a:solidFill>
            <a:srgbClr val="7800B4"/>
          </a:solidFill>
          <a:ln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457200" y="6217920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464646"/>
                </a:solidFill>
              </a:rPr>
              <a:t>Sorcha Rosa • Intersex Liberation • Bread &amp; Roses 2026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D2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5F0091"/>
          </a:solidFill>
          <a:ln>
            <a:solidFill>
              <a:srgbClr val="5F00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Oval 2"/>
          <p:cNvSpPr/>
          <p:nvPr/>
        </p:nvSpPr>
        <p:spPr>
          <a:xfrm>
            <a:off x="7315200" y="1097280"/>
            <a:ext cx="2011680" cy="2011680"/>
          </a:xfrm>
          <a:prstGeom prst="ellipse">
            <a:avLst/>
          </a:prstGeom>
          <a:noFill/>
          <a:ln w="76200"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Oval 3"/>
          <p:cNvSpPr/>
          <p:nvPr/>
        </p:nvSpPr>
        <p:spPr>
          <a:xfrm>
            <a:off x="7452360" y="1234439"/>
            <a:ext cx="1691640" cy="1691640"/>
          </a:xfrm>
          <a:prstGeom prst="ellipse">
            <a:avLst/>
          </a:prstGeom>
          <a:noFill/>
          <a:ln w="63500"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Oval 4"/>
          <p:cNvSpPr/>
          <p:nvPr/>
        </p:nvSpPr>
        <p:spPr>
          <a:xfrm>
            <a:off x="7589520" y="1371600"/>
            <a:ext cx="1371600" cy="1371600"/>
          </a:xfrm>
          <a:prstGeom prst="ellipse">
            <a:avLst/>
          </a:prstGeom>
          <a:noFill/>
          <a:ln w="50800"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Arc 5"/>
          <p:cNvSpPr/>
          <p:nvPr/>
        </p:nvSpPr>
        <p:spPr>
          <a:xfrm>
            <a:off x="7132320" y="4297680"/>
            <a:ext cx="2743200" cy="1371600"/>
          </a:xfrm>
          <a:prstGeom prst="arc">
            <a:avLst/>
          </a:prstGeom>
          <a:noFill/>
          <a:ln w="635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40080" y="73152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37005F"/>
                </a:solidFill>
              </a:rPr>
              <a:t>Solidarity Against Reactionary Politics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1" y="1737360"/>
            <a:ext cx="6309360" cy="2985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400" b="1" dirty="0">
                <a:solidFill>
                  <a:srgbClr val="7030A0"/>
                </a:solidFill>
              </a:rPr>
              <a:t>The </a:t>
            </a:r>
            <a:r>
              <a:rPr lang="en-IE" sz="5400" b="1" dirty="0">
                <a:solidFill>
                  <a:srgbClr val="7030A0"/>
                </a:solidFill>
              </a:rPr>
              <a:t>F</a:t>
            </a:r>
            <a:r>
              <a:rPr sz="5400" b="1" dirty="0" err="1">
                <a:solidFill>
                  <a:srgbClr val="7030A0"/>
                </a:solidFill>
              </a:rPr>
              <a:t>ar</a:t>
            </a:r>
            <a:r>
              <a:rPr sz="5400" b="1" dirty="0">
                <a:solidFill>
                  <a:srgbClr val="7030A0"/>
                </a:solidFill>
              </a:rPr>
              <a:t> </a:t>
            </a:r>
            <a:r>
              <a:rPr lang="en-IE" sz="5400" b="1" dirty="0">
                <a:solidFill>
                  <a:srgbClr val="7030A0"/>
                </a:solidFill>
              </a:rPr>
              <a:t>R</a:t>
            </a:r>
            <a:r>
              <a:rPr sz="5400" b="1" dirty="0" err="1">
                <a:solidFill>
                  <a:srgbClr val="7030A0"/>
                </a:solidFill>
              </a:rPr>
              <a:t>ight</a:t>
            </a:r>
            <a:r>
              <a:rPr sz="5400" b="1" dirty="0">
                <a:solidFill>
                  <a:srgbClr val="7030A0"/>
                </a:solidFill>
              </a:rPr>
              <a:t> thrives on division.</a:t>
            </a:r>
            <a:endParaRPr lang="en-IE" sz="5400" b="1" dirty="0">
              <a:solidFill>
                <a:srgbClr val="7030A0"/>
              </a:solidFill>
            </a:endParaRPr>
          </a:p>
          <a:p>
            <a:pPr algn="ctr"/>
            <a:r>
              <a:rPr sz="4000" dirty="0">
                <a:solidFill>
                  <a:srgbClr val="7030A0"/>
                </a:solidFill>
              </a:rPr>
              <a:t>
Solidarity is what it fears</a:t>
            </a:r>
            <a:r>
              <a:rPr sz="4000" dirty="0">
                <a:solidFill>
                  <a:srgbClr val="282828"/>
                </a:solidFill>
              </a:rPr>
              <a:t>.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" y="1737360"/>
            <a:ext cx="73152" cy="2743200"/>
          </a:xfrm>
          <a:prstGeom prst="rect">
            <a:avLst/>
          </a:prstGeom>
          <a:solidFill>
            <a:srgbClr val="7800B4"/>
          </a:solidFill>
          <a:ln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457200" y="6217920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464646"/>
                </a:solidFill>
              </a:rPr>
              <a:t>Sorcha Rosa • Intersex Liberation • Bread &amp; Roses 2026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D2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5F0091"/>
          </a:solidFill>
          <a:ln>
            <a:solidFill>
              <a:srgbClr val="5F00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Oval 2"/>
          <p:cNvSpPr/>
          <p:nvPr/>
        </p:nvSpPr>
        <p:spPr>
          <a:xfrm>
            <a:off x="7315200" y="1097280"/>
            <a:ext cx="2011680" cy="2011680"/>
          </a:xfrm>
          <a:prstGeom prst="ellipse">
            <a:avLst/>
          </a:prstGeom>
          <a:noFill/>
          <a:ln w="76200"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Oval 3"/>
          <p:cNvSpPr/>
          <p:nvPr/>
        </p:nvSpPr>
        <p:spPr>
          <a:xfrm>
            <a:off x="7452360" y="1234439"/>
            <a:ext cx="1691640" cy="1691640"/>
          </a:xfrm>
          <a:prstGeom prst="ellipse">
            <a:avLst/>
          </a:prstGeom>
          <a:noFill/>
          <a:ln w="63500"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Oval 4"/>
          <p:cNvSpPr/>
          <p:nvPr/>
        </p:nvSpPr>
        <p:spPr>
          <a:xfrm>
            <a:off x="7589520" y="1371600"/>
            <a:ext cx="1371600" cy="1371600"/>
          </a:xfrm>
          <a:prstGeom prst="ellipse">
            <a:avLst/>
          </a:prstGeom>
          <a:noFill/>
          <a:ln w="50800"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Arc 5"/>
          <p:cNvSpPr/>
          <p:nvPr/>
        </p:nvSpPr>
        <p:spPr>
          <a:xfrm>
            <a:off x="7132320" y="4297680"/>
            <a:ext cx="2743200" cy="1371600"/>
          </a:xfrm>
          <a:prstGeom prst="arc">
            <a:avLst/>
          </a:prstGeom>
          <a:noFill/>
          <a:ln w="635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40080" y="73152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37005F"/>
                </a:solidFill>
              </a:rPr>
              <a:t>Closing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1" y="1737360"/>
            <a:ext cx="649224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000" dirty="0">
                <a:solidFill>
                  <a:srgbClr val="7030A0"/>
                </a:solidFill>
              </a:rPr>
              <a:t>Intersex people have always existed.</a:t>
            </a:r>
            <a:endParaRPr lang="en-IE" sz="4000" dirty="0">
              <a:solidFill>
                <a:srgbClr val="7030A0"/>
              </a:solidFill>
            </a:endParaRPr>
          </a:p>
          <a:p>
            <a:pPr algn="ctr"/>
            <a:r>
              <a:rPr sz="4000" dirty="0">
                <a:solidFill>
                  <a:srgbClr val="7030A0"/>
                </a:solidFill>
              </a:rPr>
              <a:t>
We are refusing shame.
Refusing invisibility.
Refusing silence.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" y="1737360"/>
            <a:ext cx="73152" cy="2743200"/>
          </a:xfrm>
          <a:prstGeom prst="rect">
            <a:avLst/>
          </a:prstGeom>
          <a:solidFill>
            <a:srgbClr val="7800B4"/>
          </a:solidFill>
          <a:ln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457200" y="6217920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464646"/>
                </a:solidFill>
              </a:rPr>
              <a:t>Sorcha Rosa • Intersex Liberation • Bread &amp; Roses 2026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D2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5F0091"/>
          </a:solidFill>
          <a:ln>
            <a:solidFill>
              <a:srgbClr val="5F00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Oval 2"/>
          <p:cNvSpPr/>
          <p:nvPr/>
        </p:nvSpPr>
        <p:spPr>
          <a:xfrm>
            <a:off x="7315200" y="1097280"/>
            <a:ext cx="2011680" cy="2011680"/>
          </a:xfrm>
          <a:prstGeom prst="ellipse">
            <a:avLst/>
          </a:prstGeom>
          <a:noFill/>
          <a:ln w="76200"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Oval 3"/>
          <p:cNvSpPr/>
          <p:nvPr/>
        </p:nvSpPr>
        <p:spPr>
          <a:xfrm>
            <a:off x="7452360" y="1234439"/>
            <a:ext cx="1691640" cy="1691640"/>
          </a:xfrm>
          <a:prstGeom prst="ellipse">
            <a:avLst/>
          </a:prstGeom>
          <a:noFill/>
          <a:ln w="63500"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Oval 4"/>
          <p:cNvSpPr/>
          <p:nvPr/>
        </p:nvSpPr>
        <p:spPr>
          <a:xfrm>
            <a:off x="7589520" y="1371600"/>
            <a:ext cx="1371600" cy="1371600"/>
          </a:xfrm>
          <a:prstGeom prst="ellipse">
            <a:avLst/>
          </a:prstGeom>
          <a:noFill/>
          <a:ln w="50800"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Arc 5"/>
          <p:cNvSpPr/>
          <p:nvPr/>
        </p:nvSpPr>
        <p:spPr>
          <a:xfrm>
            <a:off x="7132320" y="4297680"/>
            <a:ext cx="2743200" cy="1371600"/>
          </a:xfrm>
          <a:prstGeom prst="arc">
            <a:avLst/>
          </a:prstGeom>
          <a:noFill/>
          <a:ln w="635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40080" y="73152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37005F"/>
                </a:solidFill>
              </a:rPr>
              <a:t>Thank You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1737360"/>
            <a:ext cx="6492240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4000" b="1" dirty="0">
                <a:solidFill>
                  <a:srgbClr val="7030A0"/>
                </a:solidFill>
              </a:rPr>
              <a:t>Sorcha Rosa</a:t>
            </a:r>
            <a:br>
              <a:rPr lang="it-IT" sz="4000" dirty="0">
                <a:solidFill>
                  <a:srgbClr val="7030A0"/>
                </a:solidFill>
              </a:rPr>
            </a:br>
            <a:r>
              <a:rPr lang="it-IT" sz="4000" b="1" dirty="0">
                <a:solidFill>
                  <a:srgbClr val="7030A0"/>
                </a:solidFill>
              </a:rPr>
              <a:t>Intersex Ireland</a:t>
            </a:r>
            <a:br>
              <a:rPr lang="it-IT" sz="4000" dirty="0">
                <a:solidFill>
                  <a:srgbClr val="7030A0"/>
                </a:solidFill>
              </a:rPr>
            </a:br>
            <a:r>
              <a:rPr lang="it-IT" sz="4000" b="1" dirty="0">
                <a:solidFill>
                  <a:srgbClr val="7030A0"/>
                </a:solidFill>
              </a:rPr>
              <a:t>@simplysorcha</a:t>
            </a:r>
          </a:p>
          <a:p>
            <a:pPr algn="ctr"/>
            <a:r>
              <a:rPr sz="4000" dirty="0">
                <a:solidFill>
                  <a:srgbClr val="7030A0"/>
                </a:solidFill>
              </a:rPr>
              <a:t>
Bread &amp; Roses 2026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" y="1737360"/>
            <a:ext cx="73152" cy="2743200"/>
          </a:xfrm>
          <a:prstGeom prst="rect">
            <a:avLst/>
          </a:prstGeom>
          <a:solidFill>
            <a:srgbClr val="7800B4"/>
          </a:solidFill>
          <a:ln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457200" y="6217920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464646"/>
                </a:solidFill>
              </a:rPr>
              <a:t>Sorcha Rosa • Intersex Liberation • Bread &amp; Roses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D2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5F0091"/>
          </a:solidFill>
          <a:ln>
            <a:solidFill>
              <a:srgbClr val="5F00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Oval 2"/>
          <p:cNvSpPr/>
          <p:nvPr/>
        </p:nvSpPr>
        <p:spPr>
          <a:xfrm>
            <a:off x="7315200" y="1097280"/>
            <a:ext cx="2011680" cy="2011680"/>
          </a:xfrm>
          <a:prstGeom prst="ellipse">
            <a:avLst/>
          </a:prstGeom>
          <a:noFill/>
          <a:ln w="76200"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Oval 3"/>
          <p:cNvSpPr/>
          <p:nvPr/>
        </p:nvSpPr>
        <p:spPr>
          <a:xfrm>
            <a:off x="7452360" y="1234439"/>
            <a:ext cx="1691640" cy="1691640"/>
          </a:xfrm>
          <a:prstGeom prst="ellipse">
            <a:avLst/>
          </a:prstGeom>
          <a:noFill/>
          <a:ln w="63500"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Oval 4"/>
          <p:cNvSpPr/>
          <p:nvPr/>
        </p:nvSpPr>
        <p:spPr>
          <a:xfrm>
            <a:off x="7589520" y="1371600"/>
            <a:ext cx="1371600" cy="1371600"/>
          </a:xfrm>
          <a:prstGeom prst="ellipse">
            <a:avLst/>
          </a:prstGeom>
          <a:noFill/>
          <a:ln w="50800"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Arc 5"/>
          <p:cNvSpPr/>
          <p:nvPr/>
        </p:nvSpPr>
        <p:spPr>
          <a:xfrm>
            <a:off x="7132320" y="4297680"/>
            <a:ext cx="2743200" cy="1371600"/>
          </a:xfrm>
          <a:prstGeom prst="arc">
            <a:avLst/>
          </a:prstGeom>
          <a:noFill/>
          <a:ln w="635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40080" y="73152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37005F"/>
                </a:solidFill>
              </a:rPr>
              <a:t>Why Intersex Liberation Matters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1737360"/>
            <a:ext cx="605332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600" dirty="0">
                <a:solidFill>
                  <a:srgbClr val="7030A0"/>
                </a:solidFill>
              </a:rPr>
              <a:t>Bodies have always existed beyond rigid binaries.</a:t>
            </a:r>
            <a:endParaRPr lang="en-IE" sz="3600" dirty="0">
              <a:solidFill>
                <a:srgbClr val="7030A0"/>
              </a:solidFill>
            </a:endParaRPr>
          </a:p>
          <a:p>
            <a:r>
              <a:rPr sz="3600" dirty="0">
                <a:solidFill>
                  <a:srgbClr val="7030A0"/>
                </a:solidFill>
              </a:rPr>
              <a:t>
Intersex people sit at the </a:t>
            </a:r>
            <a:r>
              <a:rPr sz="3600" dirty="0" err="1">
                <a:solidFill>
                  <a:srgbClr val="7030A0"/>
                </a:solidFill>
              </a:rPr>
              <a:t>centre</a:t>
            </a:r>
            <a:r>
              <a:rPr sz="3600" dirty="0">
                <a:solidFill>
                  <a:srgbClr val="7030A0"/>
                </a:solidFill>
              </a:rPr>
              <a:t> of debates about sex, gender, medicine, and bodily autonomy.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" y="1737360"/>
            <a:ext cx="73152" cy="2743200"/>
          </a:xfrm>
          <a:prstGeom prst="rect">
            <a:avLst/>
          </a:prstGeom>
          <a:solidFill>
            <a:srgbClr val="7800B4"/>
          </a:solidFill>
          <a:ln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457200" y="6217920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464646"/>
                </a:solidFill>
              </a:rPr>
              <a:t>Sorcha Rosa • Intersex Liberation • Bread &amp; Roses 2026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D2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5F0091"/>
          </a:solidFill>
          <a:ln>
            <a:solidFill>
              <a:srgbClr val="5F00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Oval 2"/>
          <p:cNvSpPr/>
          <p:nvPr/>
        </p:nvSpPr>
        <p:spPr>
          <a:xfrm>
            <a:off x="7315200" y="1097280"/>
            <a:ext cx="2011680" cy="2011680"/>
          </a:xfrm>
          <a:prstGeom prst="ellipse">
            <a:avLst/>
          </a:prstGeom>
          <a:noFill/>
          <a:ln w="76200"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Oval 3"/>
          <p:cNvSpPr/>
          <p:nvPr/>
        </p:nvSpPr>
        <p:spPr>
          <a:xfrm>
            <a:off x="7452360" y="1234439"/>
            <a:ext cx="1691640" cy="1691640"/>
          </a:xfrm>
          <a:prstGeom prst="ellipse">
            <a:avLst/>
          </a:prstGeom>
          <a:noFill/>
          <a:ln w="63500"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Oval 4"/>
          <p:cNvSpPr/>
          <p:nvPr/>
        </p:nvSpPr>
        <p:spPr>
          <a:xfrm>
            <a:off x="7589520" y="1371600"/>
            <a:ext cx="1371600" cy="1371600"/>
          </a:xfrm>
          <a:prstGeom prst="ellipse">
            <a:avLst/>
          </a:prstGeom>
          <a:noFill/>
          <a:ln w="50800"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Arc 5"/>
          <p:cNvSpPr/>
          <p:nvPr/>
        </p:nvSpPr>
        <p:spPr>
          <a:xfrm>
            <a:off x="7132320" y="4297680"/>
            <a:ext cx="2743200" cy="1371600"/>
          </a:xfrm>
          <a:prstGeom prst="arc">
            <a:avLst/>
          </a:prstGeom>
          <a:noFill/>
          <a:ln w="635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40080" y="73152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37005F"/>
                </a:solidFill>
              </a:rPr>
              <a:t>Growing Up Intersex in Ireland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1737360"/>
            <a:ext cx="6309360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000" dirty="0">
                <a:solidFill>
                  <a:srgbClr val="7030A0"/>
                </a:solidFill>
              </a:rPr>
              <a:t>Silence. Shame. Secrecy.
A culture where bodies outside the binary</a:t>
            </a:r>
            <a:r>
              <a:rPr lang="en-IE" sz="4000" dirty="0">
                <a:solidFill>
                  <a:srgbClr val="7030A0"/>
                </a:solidFill>
              </a:rPr>
              <a:t>.</a:t>
            </a:r>
            <a:r>
              <a:rPr sz="4000" dirty="0">
                <a:solidFill>
                  <a:srgbClr val="7030A0"/>
                </a:solidFill>
              </a:rPr>
              <a:t> </a:t>
            </a:r>
            <a:endParaRPr lang="en-IE" sz="4000" dirty="0">
              <a:solidFill>
                <a:srgbClr val="7030A0"/>
              </a:solidFill>
            </a:endParaRPr>
          </a:p>
          <a:p>
            <a:endParaRPr lang="en-IE" sz="4000" dirty="0">
              <a:solidFill>
                <a:srgbClr val="7030A0"/>
              </a:solidFill>
            </a:endParaRPr>
          </a:p>
          <a:p>
            <a:r>
              <a:rPr lang="en-IE" sz="3600" dirty="0">
                <a:solidFill>
                  <a:srgbClr val="7030A0"/>
                </a:solidFill>
              </a:rPr>
              <a:t>T</a:t>
            </a:r>
            <a:r>
              <a:rPr sz="3600" dirty="0" err="1">
                <a:solidFill>
                  <a:srgbClr val="7030A0"/>
                </a:solidFill>
              </a:rPr>
              <a:t>reated</a:t>
            </a:r>
            <a:r>
              <a:rPr sz="3600" dirty="0">
                <a:solidFill>
                  <a:srgbClr val="7030A0"/>
                </a:solidFill>
              </a:rPr>
              <a:t> as problems to correct.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" y="1737360"/>
            <a:ext cx="73152" cy="2743200"/>
          </a:xfrm>
          <a:prstGeom prst="rect">
            <a:avLst/>
          </a:prstGeom>
          <a:solidFill>
            <a:srgbClr val="7800B4"/>
          </a:solidFill>
          <a:ln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457200" y="6217920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464646"/>
                </a:solidFill>
              </a:rPr>
              <a:t>Sorcha Rosa • Intersex Liberation • Bread &amp; Roses 2026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D2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5F0091"/>
          </a:solidFill>
          <a:ln>
            <a:solidFill>
              <a:srgbClr val="5F00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Oval 2"/>
          <p:cNvSpPr/>
          <p:nvPr/>
        </p:nvSpPr>
        <p:spPr>
          <a:xfrm>
            <a:off x="7315200" y="1097280"/>
            <a:ext cx="2011680" cy="2011680"/>
          </a:xfrm>
          <a:prstGeom prst="ellipse">
            <a:avLst/>
          </a:prstGeom>
          <a:noFill/>
          <a:ln w="76200"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Oval 3"/>
          <p:cNvSpPr/>
          <p:nvPr/>
        </p:nvSpPr>
        <p:spPr>
          <a:xfrm>
            <a:off x="7452360" y="1234439"/>
            <a:ext cx="1691640" cy="1691640"/>
          </a:xfrm>
          <a:prstGeom prst="ellipse">
            <a:avLst/>
          </a:prstGeom>
          <a:noFill/>
          <a:ln w="63500"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Oval 4"/>
          <p:cNvSpPr/>
          <p:nvPr/>
        </p:nvSpPr>
        <p:spPr>
          <a:xfrm>
            <a:off x="7589520" y="1371600"/>
            <a:ext cx="1371600" cy="1371600"/>
          </a:xfrm>
          <a:prstGeom prst="ellipse">
            <a:avLst/>
          </a:prstGeom>
          <a:noFill/>
          <a:ln w="50800"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Arc 5"/>
          <p:cNvSpPr/>
          <p:nvPr/>
        </p:nvSpPr>
        <p:spPr>
          <a:xfrm>
            <a:off x="7132320" y="4297680"/>
            <a:ext cx="2743200" cy="1371600"/>
          </a:xfrm>
          <a:prstGeom prst="arc">
            <a:avLst/>
          </a:prstGeom>
          <a:noFill/>
          <a:ln w="635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40080" y="73152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37005F"/>
                </a:solidFill>
              </a:rPr>
              <a:t>Medicine Is Not Neutral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1737360"/>
            <a:ext cx="649224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000" dirty="0">
                <a:solidFill>
                  <a:srgbClr val="7030A0"/>
                </a:solidFill>
              </a:rPr>
              <a:t>Healthcare systems are shaped by power.</a:t>
            </a:r>
            <a:endParaRPr lang="en-IE" sz="4000" dirty="0">
              <a:solidFill>
                <a:srgbClr val="7030A0"/>
              </a:solidFill>
            </a:endParaRPr>
          </a:p>
          <a:p>
            <a:r>
              <a:rPr sz="4000" dirty="0">
                <a:solidFill>
                  <a:srgbClr val="7030A0"/>
                </a:solidFill>
              </a:rPr>
              <a:t>
Intersex people learn early that medicine can become a site of control.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" y="1737360"/>
            <a:ext cx="73152" cy="2743200"/>
          </a:xfrm>
          <a:prstGeom prst="rect">
            <a:avLst/>
          </a:prstGeom>
          <a:solidFill>
            <a:srgbClr val="7800B4"/>
          </a:solidFill>
          <a:ln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457200" y="6217920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464646"/>
                </a:solidFill>
              </a:rPr>
              <a:t>Sorcha Rosa • Intersex Liberation • Bread &amp; Roses 2026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D2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5F0091"/>
          </a:solidFill>
          <a:ln>
            <a:solidFill>
              <a:srgbClr val="5F00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Oval 2"/>
          <p:cNvSpPr/>
          <p:nvPr/>
        </p:nvSpPr>
        <p:spPr>
          <a:xfrm>
            <a:off x="7315200" y="1097280"/>
            <a:ext cx="2011680" cy="2011680"/>
          </a:xfrm>
          <a:prstGeom prst="ellipse">
            <a:avLst/>
          </a:prstGeom>
          <a:noFill/>
          <a:ln w="76200"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Oval 3"/>
          <p:cNvSpPr/>
          <p:nvPr/>
        </p:nvSpPr>
        <p:spPr>
          <a:xfrm>
            <a:off x="7452360" y="1234439"/>
            <a:ext cx="1691640" cy="1691640"/>
          </a:xfrm>
          <a:prstGeom prst="ellipse">
            <a:avLst/>
          </a:prstGeom>
          <a:noFill/>
          <a:ln w="63500"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Oval 4"/>
          <p:cNvSpPr/>
          <p:nvPr/>
        </p:nvSpPr>
        <p:spPr>
          <a:xfrm>
            <a:off x="7589520" y="1371600"/>
            <a:ext cx="1371600" cy="1371600"/>
          </a:xfrm>
          <a:prstGeom prst="ellipse">
            <a:avLst/>
          </a:prstGeom>
          <a:noFill/>
          <a:ln w="50800"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Arc 5"/>
          <p:cNvSpPr/>
          <p:nvPr/>
        </p:nvSpPr>
        <p:spPr>
          <a:xfrm>
            <a:off x="7132320" y="4297680"/>
            <a:ext cx="2743200" cy="1371600"/>
          </a:xfrm>
          <a:prstGeom prst="arc">
            <a:avLst/>
          </a:prstGeom>
          <a:noFill/>
          <a:ln w="635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40080" y="73152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37005F"/>
                </a:solidFill>
              </a:rPr>
              <a:t>Medical Violence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60120" y="1737360"/>
            <a:ext cx="7480702" cy="452431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dirty="0">
                <a:solidFill>
                  <a:srgbClr val="7030A0"/>
                </a:solidFill>
              </a:rPr>
              <a:t>Non-consensual surgeries.
Hormonal intervention.</a:t>
            </a:r>
            <a:endParaRPr lang="en-IE" sz="3600" dirty="0">
              <a:solidFill>
                <a:srgbClr val="7030A0"/>
              </a:solidFill>
            </a:endParaRPr>
          </a:p>
          <a:p>
            <a:pPr algn="ctr"/>
            <a:r>
              <a:rPr sz="3600" dirty="0">
                <a:solidFill>
                  <a:srgbClr val="7030A0"/>
                </a:solidFill>
              </a:rPr>
              <a:t>
</a:t>
            </a:r>
            <a:r>
              <a:rPr sz="3600" b="1" dirty="0" err="1">
                <a:solidFill>
                  <a:srgbClr val="7030A0"/>
                </a:solidFill>
              </a:rPr>
              <a:t>Sterilisation</a:t>
            </a:r>
            <a:r>
              <a:rPr sz="3600" b="1" dirty="0">
                <a:solidFill>
                  <a:srgbClr val="7030A0"/>
                </a:solidFill>
              </a:rPr>
              <a:t>.</a:t>
            </a:r>
            <a:endParaRPr lang="en-IE" sz="3600" b="1" dirty="0">
              <a:solidFill>
                <a:srgbClr val="7030A0"/>
              </a:solidFill>
            </a:endParaRPr>
          </a:p>
          <a:p>
            <a:pPr algn="ctr"/>
            <a:r>
              <a:rPr sz="3600" b="1" dirty="0">
                <a:solidFill>
                  <a:srgbClr val="7030A0"/>
                </a:solidFill>
              </a:rPr>
              <a:t>
Medical secrecy.</a:t>
            </a:r>
            <a:endParaRPr lang="en-IE" sz="3600" b="1" dirty="0">
              <a:solidFill>
                <a:srgbClr val="7030A0"/>
              </a:solidFill>
            </a:endParaRPr>
          </a:p>
          <a:p>
            <a:pPr algn="ctr"/>
            <a:r>
              <a:rPr sz="3600" dirty="0">
                <a:solidFill>
                  <a:srgbClr val="7030A0"/>
                </a:solidFill>
              </a:rPr>
              <a:t>
Ireland still has no comprehensive ban</a:t>
            </a:r>
            <a:r>
              <a:rPr sz="2000" dirty="0">
                <a:solidFill>
                  <a:srgbClr val="282828"/>
                </a:solidFill>
              </a:rPr>
              <a:t>.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" y="1737360"/>
            <a:ext cx="73152" cy="2743200"/>
          </a:xfrm>
          <a:prstGeom prst="rect">
            <a:avLst/>
          </a:prstGeom>
          <a:solidFill>
            <a:srgbClr val="7800B4"/>
          </a:solidFill>
          <a:ln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457200" y="6217920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464646"/>
                </a:solidFill>
              </a:rPr>
              <a:t>Sorcha Rosa • Intersex Liberation • Bread &amp; Roses 2026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D2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5F0091"/>
          </a:solidFill>
          <a:ln>
            <a:solidFill>
              <a:srgbClr val="5F00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Oval 2"/>
          <p:cNvSpPr/>
          <p:nvPr/>
        </p:nvSpPr>
        <p:spPr>
          <a:xfrm>
            <a:off x="7315200" y="1097280"/>
            <a:ext cx="2011680" cy="2011680"/>
          </a:xfrm>
          <a:prstGeom prst="ellipse">
            <a:avLst/>
          </a:prstGeom>
          <a:noFill/>
          <a:ln w="76200"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Oval 3"/>
          <p:cNvSpPr/>
          <p:nvPr/>
        </p:nvSpPr>
        <p:spPr>
          <a:xfrm>
            <a:off x="7452360" y="1234439"/>
            <a:ext cx="1691640" cy="1691640"/>
          </a:xfrm>
          <a:prstGeom prst="ellipse">
            <a:avLst/>
          </a:prstGeom>
          <a:noFill/>
          <a:ln w="63500"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Oval 4"/>
          <p:cNvSpPr/>
          <p:nvPr/>
        </p:nvSpPr>
        <p:spPr>
          <a:xfrm>
            <a:off x="7589520" y="1371600"/>
            <a:ext cx="1371600" cy="1371600"/>
          </a:xfrm>
          <a:prstGeom prst="ellipse">
            <a:avLst/>
          </a:prstGeom>
          <a:noFill/>
          <a:ln w="50800"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Arc 5"/>
          <p:cNvSpPr/>
          <p:nvPr/>
        </p:nvSpPr>
        <p:spPr>
          <a:xfrm>
            <a:off x="7132320" y="4297680"/>
            <a:ext cx="2743200" cy="1371600"/>
          </a:xfrm>
          <a:prstGeom prst="arc">
            <a:avLst/>
          </a:prstGeom>
          <a:noFill/>
          <a:ln w="635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40080" y="73152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37005F"/>
                </a:solidFill>
              </a:rPr>
              <a:t>Bodies Controlled to Fit Norms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1737360"/>
            <a:ext cx="6629400" cy="4062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800" b="1" dirty="0">
                <a:solidFill>
                  <a:srgbClr val="7030A0"/>
                </a:solidFill>
              </a:rPr>
              <a:t>Intersex children were altered not because they were unhealthy,</a:t>
            </a:r>
            <a:endParaRPr lang="en-IE" sz="3800" b="1" dirty="0">
              <a:solidFill>
                <a:srgbClr val="7030A0"/>
              </a:solidFill>
            </a:endParaRPr>
          </a:p>
          <a:p>
            <a:pPr algn="ctr"/>
            <a:r>
              <a:rPr sz="3600" b="1" dirty="0">
                <a:solidFill>
                  <a:srgbClr val="7030A0"/>
                </a:solidFill>
              </a:rPr>
              <a:t>
but because institutions were uncomfortable with bodily diversity.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" y="1737360"/>
            <a:ext cx="73152" cy="2743200"/>
          </a:xfrm>
          <a:prstGeom prst="rect">
            <a:avLst/>
          </a:prstGeom>
          <a:solidFill>
            <a:srgbClr val="7800B4"/>
          </a:solidFill>
          <a:ln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457200" y="6217920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464646"/>
                </a:solidFill>
              </a:rPr>
              <a:t>Sorcha Rosa • Intersex Liberation • Bread &amp; Roses 2026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D2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5F0091"/>
          </a:solidFill>
          <a:ln>
            <a:solidFill>
              <a:srgbClr val="5F00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Oval 2"/>
          <p:cNvSpPr/>
          <p:nvPr/>
        </p:nvSpPr>
        <p:spPr>
          <a:xfrm>
            <a:off x="7315200" y="1097280"/>
            <a:ext cx="2011680" cy="2011680"/>
          </a:xfrm>
          <a:prstGeom prst="ellipse">
            <a:avLst/>
          </a:prstGeom>
          <a:noFill/>
          <a:ln w="76200"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Oval 3"/>
          <p:cNvSpPr/>
          <p:nvPr/>
        </p:nvSpPr>
        <p:spPr>
          <a:xfrm>
            <a:off x="7452360" y="1234439"/>
            <a:ext cx="1691640" cy="1691640"/>
          </a:xfrm>
          <a:prstGeom prst="ellipse">
            <a:avLst/>
          </a:prstGeom>
          <a:noFill/>
          <a:ln w="63500"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Oval 4"/>
          <p:cNvSpPr/>
          <p:nvPr/>
        </p:nvSpPr>
        <p:spPr>
          <a:xfrm>
            <a:off x="7589520" y="1371600"/>
            <a:ext cx="1371600" cy="1371600"/>
          </a:xfrm>
          <a:prstGeom prst="ellipse">
            <a:avLst/>
          </a:prstGeom>
          <a:noFill/>
          <a:ln w="50800"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Arc 5"/>
          <p:cNvSpPr/>
          <p:nvPr/>
        </p:nvSpPr>
        <p:spPr>
          <a:xfrm>
            <a:off x="7132320" y="4297680"/>
            <a:ext cx="2743200" cy="1371600"/>
          </a:xfrm>
          <a:prstGeom prst="arc">
            <a:avLst/>
          </a:prstGeom>
          <a:noFill/>
          <a:ln w="635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40080" y="73152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37005F"/>
                </a:solidFill>
              </a:rPr>
              <a:t>Intersex Invisibility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04672" y="2034538"/>
            <a:ext cx="7133675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 dirty="0">
                <a:solidFill>
                  <a:srgbClr val="7030A0"/>
                </a:solidFill>
              </a:rPr>
              <a:t>Excluded from policy.</a:t>
            </a:r>
            <a:endParaRPr lang="en-IE" sz="3200" b="1" dirty="0">
              <a:solidFill>
                <a:srgbClr val="7030A0"/>
              </a:solidFill>
            </a:endParaRPr>
          </a:p>
          <a:p>
            <a:pPr algn="ctr"/>
            <a:r>
              <a:rPr sz="3200" b="1" dirty="0">
                <a:solidFill>
                  <a:srgbClr val="7030A0"/>
                </a:solidFill>
              </a:rPr>
              <a:t>
Excluded from research.</a:t>
            </a:r>
            <a:endParaRPr lang="en-IE" sz="3200" b="1" dirty="0">
              <a:solidFill>
                <a:srgbClr val="7030A0"/>
              </a:solidFill>
            </a:endParaRPr>
          </a:p>
          <a:p>
            <a:pPr algn="ctr"/>
            <a:r>
              <a:rPr sz="3200" b="1" dirty="0">
                <a:solidFill>
                  <a:srgbClr val="7030A0"/>
                </a:solidFill>
              </a:rPr>
              <a:t>
Excluded from healthcare systems.</a:t>
            </a:r>
            <a:endParaRPr lang="en-IE" sz="3200" b="1" dirty="0">
              <a:solidFill>
                <a:srgbClr val="7030A0"/>
              </a:solidFill>
            </a:endParaRPr>
          </a:p>
          <a:p>
            <a:r>
              <a:rPr sz="3200" b="1" dirty="0">
                <a:solidFill>
                  <a:srgbClr val="7030A0"/>
                </a:solidFill>
              </a:rPr>
              <a:t>
If you are not counted, you are not considered</a:t>
            </a:r>
            <a:r>
              <a:rPr sz="3200" dirty="0">
                <a:solidFill>
                  <a:srgbClr val="282828"/>
                </a:solidFill>
              </a:rPr>
              <a:t>.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" y="1737360"/>
            <a:ext cx="73152" cy="2743200"/>
          </a:xfrm>
          <a:prstGeom prst="rect">
            <a:avLst/>
          </a:prstGeom>
          <a:solidFill>
            <a:srgbClr val="7800B4"/>
          </a:solidFill>
          <a:ln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457200" y="6217920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 dirty="0">
                <a:solidFill>
                  <a:srgbClr val="464646"/>
                </a:solidFill>
              </a:rPr>
              <a:t>Sorcha Rosa • Intersex Liberation • Bread &amp; Roses 2026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D2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5F0091"/>
          </a:solidFill>
          <a:ln>
            <a:solidFill>
              <a:srgbClr val="5F00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Oval 2"/>
          <p:cNvSpPr/>
          <p:nvPr/>
        </p:nvSpPr>
        <p:spPr>
          <a:xfrm>
            <a:off x="7315200" y="1097280"/>
            <a:ext cx="2011680" cy="2011680"/>
          </a:xfrm>
          <a:prstGeom prst="ellipse">
            <a:avLst/>
          </a:prstGeom>
          <a:noFill/>
          <a:ln w="76200"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Oval 3"/>
          <p:cNvSpPr/>
          <p:nvPr/>
        </p:nvSpPr>
        <p:spPr>
          <a:xfrm>
            <a:off x="7452360" y="1234439"/>
            <a:ext cx="1691640" cy="1691640"/>
          </a:xfrm>
          <a:prstGeom prst="ellipse">
            <a:avLst/>
          </a:prstGeom>
          <a:noFill/>
          <a:ln w="63500"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Oval 4"/>
          <p:cNvSpPr/>
          <p:nvPr/>
        </p:nvSpPr>
        <p:spPr>
          <a:xfrm>
            <a:off x="7589520" y="1371600"/>
            <a:ext cx="1371600" cy="1371600"/>
          </a:xfrm>
          <a:prstGeom prst="ellipse">
            <a:avLst/>
          </a:prstGeom>
          <a:noFill/>
          <a:ln w="50800"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Arc 5"/>
          <p:cNvSpPr/>
          <p:nvPr/>
        </p:nvSpPr>
        <p:spPr>
          <a:xfrm>
            <a:off x="7132320" y="4297680"/>
            <a:ext cx="2743200" cy="1371600"/>
          </a:xfrm>
          <a:prstGeom prst="arc">
            <a:avLst/>
          </a:prstGeom>
          <a:noFill/>
          <a:ln w="635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40080" y="73152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37005F"/>
                </a:solidFill>
              </a:rPr>
              <a:t>Women Were Never the Default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1" y="1737360"/>
            <a:ext cx="667512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600" dirty="0">
                <a:solidFill>
                  <a:srgbClr val="7030A0"/>
                </a:solidFill>
              </a:rPr>
              <a:t>Medicines were historically tested on men.</a:t>
            </a:r>
            <a:endParaRPr lang="en-IE" sz="3600" dirty="0">
              <a:solidFill>
                <a:srgbClr val="7030A0"/>
              </a:solidFill>
            </a:endParaRPr>
          </a:p>
          <a:p>
            <a:r>
              <a:rPr sz="3600" dirty="0">
                <a:solidFill>
                  <a:srgbClr val="7030A0"/>
                </a:solidFill>
              </a:rPr>
              <a:t>
</a:t>
            </a:r>
            <a:r>
              <a:rPr sz="3200" dirty="0">
                <a:solidFill>
                  <a:srgbClr val="7030A0"/>
                </a:solidFill>
              </a:rPr>
              <a:t>Women’s bodies treated as deviations.</a:t>
            </a:r>
            <a:endParaRPr lang="en-IE" sz="3200" dirty="0">
              <a:solidFill>
                <a:srgbClr val="7030A0"/>
              </a:solidFill>
            </a:endParaRPr>
          </a:p>
          <a:p>
            <a:pPr algn="ctr"/>
            <a:r>
              <a:rPr sz="3600" dirty="0">
                <a:solidFill>
                  <a:srgbClr val="7030A0"/>
                </a:solidFill>
              </a:rPr>
              <a:t>
</a:t>
            </a:r>
            <a:r>
              <a:rPr sz="3800" b="1" dirty="0">
                <a:solidFill>
                  <a:srgbClr val="7030A0"/>
                </a:solidFill>
              </a:rPr>
              <a:t>Intersex people erased even further from care systems.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" y="1737360"/>
            <a:ext cx="73152" cy="2743200"/>
          </a:xfrm>
          <a:prstGeom prst="rect">
            <a:avLst/>
          </a:prstGeom>
          <a:solidFill>
            <a:srgbClr val="7800B4"/>
          </a:solidFill>
          <a:ln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457200" y="6217920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464646"/>
                </a:solidFill>
              </a:rPr>
              <a:t>Sorcha Rosa • Intersex Liberation • Bread &amp; Roses 2026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D2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5F0091"/>
          </a:solidFill>
          <a:ln>
            <a:solidFill>
              <a:srgbClr val="5F00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Oval 2"/>
          <p:cNvSpPr/>
          <p:nvPr/>
        </p:nvSpPr>
        <p:spPr>
          <a:xfrm>
            <a:off x="7315200" y="1097280"/>
            <a:ext cx="2011680" cy="2011680"/>
          </a:xfrm>
          <a:prstGeom prst="ellipse">
            <a:avLst/>
          </a:prstGeom>
          <a:noFill/>
          <a:ln w="76200"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Oval 3"/>
          <p:cNvSpPr/>
          <p:nvPr/>
        </p:nvSpPr>
        <p:spPr>
          <a:xfrm>
            <a:off x="7452360" y="1234439"/>
            <a:ext cx="1691640" cy="1691640"/>
          </a:xfrm>
          <a:prstGeom prst="ellipse">
            <a:avLst/>
          </a:prstGeom>
          <a:noFill/>
          <a:ln w="63500"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Oval 4"/>
          <p:cNvSpPr/>
          <p:nvPr/>
        </p:nvSpPr>
        <p:spPr>
          <a:xfrm>
            <a:off x="7589520" y="1371600"/>
            <a:ext cx="1371600" cy="1371600"/>
          </a:xfrm>
          <a:prstGeom prst="ellipse">
            <a:avLst/>
          </a:prstGeom>
          <a:noFill/>
          <a:ln w="50800"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Arc 5"/>
          <p:cNvSpPr/>
          <p:nvPr/>
        </p:nvSpPr>
        <p:spPr>
          <a:xfrm>
            <a:off x="7132320" y="4297680"/>
            <a:ext cx="2743200" cy="1371600"/>
          </a:xfrm>
          <a:prstGeom prst="arc">
            <a:avLst/>
          </a:prstGeom>
          <a:noFill/>
          <a:ln w="635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40080" y="73152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37005F"/>
                </a:solidFill>
              </a:rPr>
              <a:t>The Far Right and Biology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1737360"/>
            <a:ext cx="6510529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000" dirty="0">
                <a:solidFill>
                  <a:srgbClr val="7030A0"/>
                </a:solidFill>
              </a:rPr>
              <a:t>Reactionary politics depends on rigid categories.</a:t>
            </a:r>
            <a:endParaRPr lang="en-IE" sz="4000" dirty="0">
              <a:solidFill>
                <a:srgbClr val="7030A0"/>
              </a:solidFill>
            </a:endParaRPr>
          </a:p>
          <a:p>
            <a:r>
              <a:rPr sz="4000" dirty="0">
                <a:solidFill>
                  <a:srgbClr val="7030A0"/>
                </a:solidFill>
              </a:rPr>
              <a:t>
Intersex existence exposes the myth that biology is simple</a:t>
            </a:r>
            <a:r>
              <a:rPr sz="4000" dirty="0">
                <a:solidFill>
                  <a:srgbClr val="282828"/>
                </a:solidFill>
              </a:rPr>
              <a:t>.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" y="1737360"/>
            <a:ext cx="73152" cy="2743200"/>
          </a:xfrm>
          <a:prstGeom prst="rect">
            <a:avLst/>
          </a:prstGeom>
          <a:solidFill>
            <a:srgbClr val="7800B4"/>
          </a:solidFill>
          <a:ln>
            <a:solidFill>
              <a:srgbClr val="7800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457200" y="6217920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464646"/>
                </a:solidFill>
              </a:rPr>
              <a:t>Sorcha Rosa • Intersex Liberation • Bread &amp; Roses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510</Words>
  <Application>Microsoft Office PowerPoint</Application>
  <PresentationFormat>On-screen Show (4:3)</PresentationFormat>
  <Paragraphs>71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Aptos</vt:lpstr>
      <vt:lpstr>Arial</vt:lpstr>
      <vt:lpstr>Bradley Hand ITC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Sorcha Ní Fhaoláin</dc:creator>
  <cp:keywords/>
  <cp:lastModifiedBy>Sorcha Ní Fhaoláin</cp:lastModifiedBy>
  <cp:revision>2</cp:revision>
  <dcterms:created xsi:type="dcterms:W3CDTF">2013-01-27T09:14:16Z</dcterms:created>
  <dcterms:modified xsi:type="dcterms:W3CDTF">2026-05-20T12:11:40Z</dcterms:modified>
  <cp:category/>
</cp:coreProperties>
</file>