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4" r:id="rId3"/>
    <p:sldId id="259" r:id="rId4"/>
    <p:sldId id="266" r:id="rId5"/>
    <p:sldId id="267" r:id="rId6"/>
    <p:sldId id="268" r:id="rId7"/>
    <p:sldId id="275" r:id="rId8"/>
    <p:sldId id="269" r:id="rId9"/>
    <p:sldId id="270" r:id="rId10"/>
    <p:sldId id="271" r:id="rId11"/>
    <p:sldId id="277" r:id="rId12"/>
    <p:sldId id="272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47" d="100"/>
          <a:sy n="47" d="100"/>
        </p:scale>
        <p:origin x="756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08D634-375E-40A7-9972-E45EDF0735E0}" type="doc">
      <dgm:prSet loTypeId="urn:microsoft.com/office/officeart/2005/8/layout/cycle7" loCatId="cycle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en-GB"/>
        </a:p>
      </dgm:t>
    </dgm:pt>
    <dgm:pt modelId="{02447A67-724C-4EBC-9A18-F2C63F5D2E69}">
      <dgm:prSet phldrT="[Text]" phldr="0"/>
      <dgm:spPr/>
      <dgm:t>
        <a:bodyPr/>
        <a:lstStyle/>
        <a:p>
          <a:r>
            <a:rPr lang="en-GB" dirty="0"/>
            <a:t>Different practices – same outcome: </a:t>
          </a:r>
          <a:br>
            <a:rPr lang="en-GB" dirty="0"/>
          </a:br>
          <a:r>
            <a:rPr lang="en-GB" dirty="0"/>
            <a:t>autonomy denied</a:t>
          </a:r>
        </a:p>
      </dgm:t>
    </dgm:pt>
    <dgm:pt modelId="{63A84B09-55B1-406E-A1B1-020904050B9E}" type="parTrans" cxnId="{A9EB1108-7889-40ED-B73D-39A02CAF3B98}">
      <dgm:prSet/>
      <dgm:spPr/>
      <dgm:t>
        <a:bodyPr/>
        <a:lstStyle/>
        <a:p>
          <a:endParaRPr lang="en-GB"/>
        </a:p>
      </dgm:t>
    </dgm:pt>
    <dgm:pt modelId="{47026258-87C6-4B64-88C4-4D83D1EF0B41}" type="sibTrans" cxnId="{A9EB1108-7889-40ED-B73D-39A02CAF3B98}">
      <dgm:prSet/>
      <dgm:spPr>
        <a:solidFill>
          <a:schemeClr val="accent5"/>
        </a:solidFill>
      </dgm:spPr>
      <dgm:t>
        <a:bodyPr/>
        <a:lstStyle/>
        <a:p>
          <a:endParaRPr lang="en-GB"/>
        </a:p>
      </dgm:t>
    </dgm:pt>
    <dgm:pt modelId="{3F472B1E-3323-400E-A026-08A4933847C2}">
      <dgm:prSet phldrT="[Text]" phldr="0"/>
      <dgm:spPr/>
      <dgm:t>
        <a:bodyPr/>
        <a:lstStyle/>
        <a:p>
          <a:r>
            <a:rPr lang="en-GB" b="1" dirty="0"/>
            <a:t>Trans</a:t>
          </a:r>
          <a:r>
            <a:rPr lang="en-GB" dirty="0"/>
            <a:t>:</a:t>
          </a:r>
          <a:br>
            <a:rPr lang="en-GB" dirty="0"/>
          </a:br>
          <a:r>
            <a:rPr lang="en-GB" dirty="0"/>
            <a:t>hormones &amp; care withheld or blocked</a:t>
          </a:r>
        </a:p>
      </dgm:t>
    </dgm:pt>
    <dgm:pt modelId="{C6B16658-795E-48B3-B3A7-E3AC79866039}" type="parTrans" cxnId="{A64E3E64-7616-4E77-BEA8-4303E6ECDCB9}">
      <dgm:prSet/>
      <dgm:spPr/>
      <dgm:t>
        <a:bodyPr/>
        <a:lstStyle/>
        <a:p>
          <a:endParaRPr lang="en-GB"/>
        </a:p>
      </dgm:t>
    </dgm:pt>
    <dgm:pt modelId="{22570942-6E83-42A6-89B8-F23A67526309}" type="sibTrans" cxnId="{A64E3E64-7616-4E77-BEA8-4303E6ECDCB9}">
      <dgm:prSet/>
      <dgm:spPr>
        <a:solidFill>
          <a:srgbClr val="FFFFCC"/>
        </a:solidFill>
      </dgm:spPr>
      <dgm:t>
        <a:bodyPr/>
        <a:lstStyle/>
        <a:p>
          <a:endParaRPr lang="en-GB"/>
        </a:p>
      </dgm:t>
    </dgm:pt>
    <dgm:pt modelId="{A533A4BB-3B87-432B-B522-01B81369BEA9}">
      <dgm:prSet phldrT="[Text]"/>
      <dgm:spPr/>
      <dgm:t>
        <a:bodyPr/>
        <a:lstStyle/>
        <a:p>
          <a:pPr>
            <a:buNone/>
          </a:pPr>
          <a:r>
            <a:rPr lang="de-DE" b="1" i="0" dirty="0"/>
            <a:t>Intersex</a:t>
          </a:r>
          <a:r>
            <a:rPr lang="de-DE" b="0" i="0" dirty="0"/>
            <a:t>: </a:t>
          </a:r>
          <a:br>
            <a:rPr lang="de-DE" b="0" i="0" dirty="0"/>
          </a:br>
          <a:r>
            <a:rPr lang="de-DE" b="0" i="0" dirty="0" err="1"/>
            <a:t>surgeries</a:t>
          </a:r>
          <a:r>
            <a:rPr lang="de-DE" b="0" i="0" dirty="0"/>
            <a:t> &amp; </a:t>
          </a:r>
          <a:r>
            <a:rPr lang="de-DE" b="0" i="0" dirty="0" err="1"/>
            <a:t>hormones</a:t>
          </a:r>
          <a:r>
            <a:rPr lang="de-DE" b="0" i="0" dirty="0"/>
            <a:t> </a:t>
          </a:r>
          <a:r>
            <a:rPr lang="de-DE" b="0" i="0" dirty="0" err="1"/>
            <a:t>without</a:t>
          </a:r>
          <a:r>
            <a:rPr lang="de-DE" b="0" i="0" dirty="0"/>
            <a:t> </a:t>
          </a:r>
          <a:r>
            <a:rPr lang="de-DE" b="0" i="0" dirty="0" err="1"/>
            <a:t>consent</a:t>
          </a:r>
          <a:endParaRPr lang="en-GB" b="0" i="0" dirty="0"/>
        </a:p>
      </dgm:t>
    </dgm:pt>
    <dgm:pt modelId="{BE359C54-8AB1-4E6F-AC35-947B758C3E26}" type="parTrans" cxnId="{F9C08249-88CF-40DE-BFF5-F6E3B5EBDD75}">
      <dgm:prSet/>
      <dgm:spPr/>
      <dgm:t>
        <a:bodyPr/>
        <a:lstStyle/>
        <a:p>
          <a:endParaRPr lang="en-GB"/>
        </a:p>
      </dgm:t>
    </dgm:pt>
    <dgm:pt modelId="{91A2A0AF-56AE-4555-B157-C5D56B2E9113}" type="sibTrans" cxnId="{F9C08249-88CF-40DE-BFF5-F6E3B5EBDD75}">
      <dgm:prSet/>
      <dgm:spPr>
        <a:solidFill>
          <a:schemeClr val="accent5"/>
        </a:solidFill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endParaRPr lang="en-GB"/>
        </a:p>
      </dgm:t>
    </dgm:pt>
    <dgm:pt modelId="{9B72058A-1DB5-474C-B7CC-19481491ABAF}" type="pres">
      <dgm:prSet presAssocID="{4208D634-375E-40A7-9972-E45EDF0735E0}" presName="Name0" presStyleCnt="0">
        <dgm:presLayoutVars>
          <dgm:dir/>
          <dgm:resizeHandles val="exact"/>
        </dgm:presLayoutVars>
      </dgm:prSet>
      <dgm:spPr/>
    </dgm:pt>
    <dgm:pt modelId="{13D0A57A-A33D-4AC0-837E-4F2E9C879ADF}" type="pres">
      <dgm:prSet presAssocID="{02447A67-724C-4EBC-9A18-F2C63F5D2E69}" presName="node" presStyleLbl="node1" presStyleIdx="0" presStyleCnt="3" custScaleX="169522" custRadScaleRad="48485" custRadScaleInc="274189">
        <dgm:presLayoutVars>
          <dgm:bulletEnabled val="1"/>
        </dgm:presLayoutVars>
      </dgm:prSet>
      <dgm:spPr/>
    </dgm:pt>
    <dgm:pt modelId="{1CB58BC0-177B-478F-8F39-D29AF19FDAC9}" type="pres">
      <dgm:prSet presAssocID="{47026258-87C6-4B64-88C4-4D83D1EF0B41}" presName="sibTrans" presStyleLbl="sibTrans2D1" presStyleIdx="0" presStyleCnt="3" custLinFactNeighborX="19949" custLinFactNeighborY="-1988"/>
      <dgm:spPr>
        <a:prstGeom prst="leftArrow">
          <a:avLst/>
        </a:prstGeom>
      </dgm:spPr>
    </dgm:pt>
    <dgm:pt modelId="{17AD5875-E159-4061-BAFC-CC4072576D4E}" type="pres">
      <dgm:prSet presAssocID="{47026258-87C6-4B64-88C4-4D83D1EF0B41}" presName="connectorText" presStyleLbl="sibTrans2D1" presStyleIdx="0" presStyleCnt="3"/>
      <dgm:spPr/>
    </dgm:pt>
    <dgm:pt modelId="{8082899C-03E6-42F6-8E85-B4B8CD56A5B9}" type="pres">
      <dgm:prSet presAssocID="{3F472B1E-3323-400E-A026-08A4933847C2}" presName="node" presStyleLbl="node1" presStyleIdx="1" presStyleCnt="3" custRadScaleRad="97630" custRadScaleInc="-101089">
        <dgm:presLayoutVars>
          <dgm:bulletEnabled val="1"/>
        </dgm:presLayoutVars>
      </dgm:prSet>
      <dgm:spPr/>
    </dgm:pt>
    <dgm:pt modelId="{A887E7E2-BB55-4B26-ABB3-9A7F968C3564}" type="pres">
      <dgm:prSet presAssocID="{22570942-6E83-42A6-89B8-F23A67526309}" presName="sibTrans" presStyleLbl="sibTrans2D1" presStyleIdx="1" presStyleCnt="3" custLinFactX="137479" custLinFactY="455584" custLinFactNeighborX="200000" custLinFactNeighborY="500000"/>
      <dgm:spPr/>
    </dgm:pt>
    <dgm:pt modelId="{08BBCB80-8644-49CC-9E4C-17E61B159760}" type="pres">
      <dgm:prSet presAssocID="{22570942-6E83-42A6-89B8-F23A67526309}" presName="connectorText" presStyleLbl="sibTrans2D1" presStyleIdx="1" presStyleCnt="3"/>
      <dgm:spPr/>
    </dgm:pt>
    <dgm:pt modelId="{432DD84F-7297-4ACB-BB85-7E227D4CE5A6}" type="pres">
      <dgm:prSet presAssocID="{A533A4BB-3B87-432B-B522-01B81369BEA9}" presName="node" presStyleLbl="node1" presStyleIdx="2" presStyleCnt="3" custRadScaleRad="82231" custRadScaleInc="112087">
        <dgm:presLayoutVars>
          <dgm:bulletEnabled val="1"/>
        </dgm:presLayoutVars>
      </dgm:prSet>
      <dgm:spPr/>
    </dgm:pt>
    <dgm:pt modelId="{77ACCD70-95D9-4D9A-BE71-87B429728D0F}" type="pres">
      <dgm:prSet presAssocID="{91A2A0AF-56AE-4555-B157-C5D56B2E9113}" presName="sibTrans" presStyleLbl="sibTrans2D1" presStyleIdx="2" presStyleCnt="3"/>
      <dgm:spPr>
        <a:prstGeom prst="rightArrow">
          <a:avLst/>
        </a:prstGeom>
      </dgm:spPr>
    </dgm:pt>
    <dgm:pt modelId="{7E766367-052B-445E-B743-871831FCD604}" type="pres">
      <dgm:prSet presAssocID="{91A2A0AF-56AE-4555-B157-C5D56B2E9113}" presName="connectorText" presStyleLbl="sibTrans2D1" presStyleIdx="2" presStyleCnt="3"/>
      <dgm:spPr/>
    </dgm:pt>
  </dgm:ptLst>
  <dgm:cxnLst>
    <dgm:cxn modelId="{0615B002-34DD-4CC1-A961-67AC30D990FE}" type="presOf" srcId="{4208D634-375E-40A7-9972-E45EDF0735E0}" destId="{9B72058A-1DB5-474C-B7CC-19481491ABAF}" srcOrd="0" destOrd="0" presId="urn:microsoft.com/office/officeart/2005/8/layout/cycle7"/>
    <dgm:cxn modelId="{A9EB1108-7889-40ED-B73D-39A02CAF3B98}" srcId="{4208D634-375E-40A7-9972-E45EDF0735E0}" destId="{02447A67-724C-4EBC-9A18-F2C63F5D2E69}" srcOrd="0" destOrd="0" parTransId="{63A84B09-55B1-406E-A1B1-020904050B9E}" sibTransId="{47026258-87C6-4B64-88C4-4D83D1EF0B41}"/>
    <dgm:cxn modelId="{B93F0743-D777-43DA-B66C-D2DDD4953E5C}" type="presOf" srcId="{47026258-87C6-4B64-88C4-4D83D1EF0B41}" destId="{17AD5875-E159-4061-BAFC-CC4072576D4E}" srcOrd="1" destOrd="0" presId="urn:microsoft.com/office/officeart/2005/8/layout/cycle7"/>
    <dgm:cxn modelId="{A64E3E64-7616-4E77-BEA8-4303E6ECDCB9}" srcId="{4208D634-375E-40A7-9972-E45EDF0735E0}" destId="{3F472B1E-3323-400E-A026-08A4933847C2}" srcOrd="1" destOrd="0" parTransId="{C6B16658-795E-48B3-B3A7-E3AC79866039}" sibTransId="{22570942-6E83-42A6-89B8-F23A67526309}"/>
    <dgm:cxn modelId="{F9C08249-88CF-40DE-BFF5-F6E3B5EBDD75}" srcId="{4208D634-375E-40A7-9972-E45EDF0735E0}" destId="{A533A4BB-3B87-432B-B522-01B81369BEA9}" srcOrd="2" destOrd="0" parTransId="{BE359C54-8AB1-4E6F-AC35-947B758C3E26}" sibTransId="{91A2A0AF-56AE-4555-B157-C5D56B2E9113}"/>
    <dgm:cxn modelId="{E80E736A-88B4-49F0-A571-9E5B4E788EF8}" type="presOf" srcId="{3F472B1E-3323-400E-A026-08A4933847C2}" destId="{8082899C-03E6-42F6-8E85-B4B8CD56A5B9}" srcOrd="0" destOrd="0" presId="urn:microsoft.com/office/officeart/2005/8/layout/cycle7"/>
    <dgm:cxn modelId="{7F44B352-6BAD-4621-9831-ECF191A1D36B}" type="presOf" srcId="{47026258-87C6-4B64-88C4-4D83D1EF0B41}" destId="{1CB58BC0-177B-478F-8F39-D29AF19FDAC9}" srcOrd="0" destOrd="0" presId="urn:microsoft.com/office/officeart/2005/8/layout/cycle7"/>
    <dgm:cxn modelId="{1079CB56-B1D2-450A-BB4E-B92AFEF26392}" type="presOf" srcId="{02447A67-724C-4EBC-9A18-F2C63F5D2E69}" destId="{13D0A57A-A33D-4AC0-837E-4F2E9C879ADF}" srcOrd="0" destOrd="0" presId="urn:microsoft.com/office/officeart/2005/8/layout/cycle7"/>
    <dgm:cxn modelId="{9256798F-B31A-4FAB-A7B4-7C5A0C93357B}" type="presOf" srcId="{A533A4BB-3B87-432B-B522-01B81369BEA9}" destId="{432DD84F-7297-4ACB-BB85-7E227D4CE5A6}" srcOrd="0" destOrd="0" presId="urn:microsoft.com/office/officeart/2005/8/layout/cycle7"/>
    <dgm:cxn modelId="{9A331B96-6B75-4FB2-B7CC-A05A7B93D087}" type="presOf" srcId="{22570942-6E83-42A6-89B8-F23A67526309}" destId="{08BBCB80-8644-49CC-9E4C-17E61B159760}" srcOrd="1" destOrd="0" presId="urn:microsoft.com/office/officeart/2005/8/layout/cycle7"/>
    <dgm:cxn modelId="{4469AFA2-D12F-4A1D-9315-BAF63FB5EAD9}" type="presOf" srcId="{22570942-6E83-42A6-89B8-F23A67526309}" destId="{A887E7E2-BB55-4B26-ABB3-9A7F968C3564}" srcOrd="0" destOrd="0" presId="urn:microsoft.com/office/officeart/2005/8/layout/cycle7"/>
    <dgm:cxn modelId="{553622B2-BED0-4137-959C-0B4AE209E81B}" type="presOf" srcId="{91A2A0AF-56AE-4555-B157-C5D56B2E9113}" destId="{77ACCD70-95D9-4D9A-BE71-87B429728D0F}" srcOrd="0" destOrd="0" presId="urn:microsoft.com/office/officeart/2005/8/layout/cycle7"/>
    <dgm:cxn modelId="{05AB40FC-5490-4840-8967-91CA6A515FB0}" type="presOf" srcId="{91A2A0AF-56AE-4555-B157-C5D56B2E9113}" destId="{7E766367-052B-445E-B743-871831FCD604}" srcOrd="1" destOrd="0" presId="urn:microsoft.com/office/officeart/2005/8/layout/cycle7"/>
    <dgm:cxn modelId="{B11D612E-E965-4420-A193-17CA070DB21F}" type="presParOf" srcId="{9B72058A-1DB5-474C-B7CC-19481491ABAF}" destId="{13D0A57A-A33D-4AC0-837E-4F2E9C879ADF}" srcOrd="0" destOrd="0" presId="urn:microsoft.com/office/officeart/2005/8/layout/cycle7"/>
    <dgm:cxn modelId="{8E2150E5-405D-4895-A1F0-A29489B52BAE}" type="presParOf" srcId="{9B72058A-1DB5-474C-B7CC-19481491ABAF}" destId="{1CB58BC0-177B-478F-8F39-D29AF19FDAC9}" srcOrd="1" destOrd="0" presId="urn:microsoft.com/office/officeart/2005/8/layout/cycle7"/>
    <dgm:cxn modelId="{35B820B1-5F82-4972-93F1-6B110DAAFC4A}" type="presParOf" srcId="{1CB58BC0-177B-478F-8F39-D29AF19FDAC9}" destId="{17AD5875-E159-4061-BAFC-CC4072576D4E}" srcOrd="0" destOrd="0" presId="urn:microsoft.com/office/officeart/2005/8/layout/cycle7"/>
    <dgm:cxn modelId="{EFE164F2-BB4C-44D6-8E68-08979D64AE46}" type="presParOf" srcId="{9B72058A-1DB5-474C-B7CC-19481491ABAF}" destId="{8082899C-03E6-42F6-8E85-B4B8CD56A5B9}" srcOrd="2" destOrd="0" presId="urn:microsoft.com/office/officeart/2005/8/layout/cycle7"/>
    <dgm:cxn modelId="{C30C4FAB-8AB5-434C-B943-9274A061944D}" type="presParOf" srcId="{9B72058A-1DB5-474C-B7CC-19481491ABAF}" destId="{A887E7E2-BB55-4B26-ABB3-9A7F968C3564}" srcOrd="3" destOrd="0" presId="urn:microsoft.com/office/officeart/2005/8/layout/cycle7"/>
    <dgm:cxn modelId="{212C7333-ED15-4B91-9F0C-882B30B59CE7}" type="presParOf" srcId="{A887E7E2-BB55-4B26-ABB3-9A7F968C3564}" destId="{08BBCB80-8644-49CC-9E4C-17E61B159760}" srcOrd="0" destOrd="0" presId="urn:microsoft.com/office/officeart/2005/8/layout/cycle7"/>
    <dgm:cxn modelId="{8BE92CFE-93C5-464D-857C-E50DA6CA0417}" type="presParOf" srcId="{9B72058A-1DB5-474C-B7CC-19481491ABAF}" destId="{432DD84F-7297-4ACB-BB85-7E227D4CE5A6}" srcOrd="4" destOrd="0" presId="urn:microsoft.com/office/officeart/2005/8/layout/cycle7"/>
    <dgm:cxn modelId="{01114B8E-DB9C-40F8-BCDA-3136875D7A93}" type="presParOf" srcId="{9B72058A-1DB5-474C-B7CC-19481491ABAF}" destId="{77ACCD70-95D9-4D9A-BE71-87B429728D0F}" srcOrd="5" destOrd="0" presId="urn:microsoft.com/office/officeart/2005/8/layout/cycle7"/>
    <dgm:cxn modelId="{8DD4CC02-20A5-42CF-9875-B5E7EBC763C0}" type="presParOf" srcId="{77ACCD70-95D9-4D9A-BE71-87B429728D0F}" destId="{7E766367-052B-445E-B743-871831FCD604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D0A57A-A33D-4AC0-837E-4F2E9C879ADF}">
      <dsp:nvSpPr>
        <dsp:cNvPr id="0" name=""/>
        <dsp:cNvSpPr/>
      </dsp:nvSpPr>
      <dsp:spPr>
        <a:xfrm>
          <a:off x="2032000" y="3926524"/>
          <a:ext cx="4756628" cy="140295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Different practices – same outcome: </a:t>
          </a:r>
          <a:br>
            <a:rPr lang="en-GB" sz="2100" kern="1200" dirty="0"/>
          </a:br>
          <a:r>
            <a:rPr lang="en-GB" sz="2100" kern="1200" dirty="0"/>
            <a:t>autonomy denied</a:t>
          </a:r>
        </a:p>
      </dsp:txBody>
      <dsp:txXfrm>
        <a:off x="2073091" y="3967615"/>
        <a:ext cx="4674446" cy="1320771"/>
      </dsp:txXfrm>
    </dsp:sp>
    <dsp:sp modelId="{1CB58BC0-177B-478F-8F39-D29AF19FDAC9}">
      <dsp:nvSpPr>
        <dsp:cNvPr id="0" name=""/>
        <dsp:cNvSpPr/>
      </dsp:nvSpPr>
      <dsp:spPr>
        <a:xfrm rot="18381583">
          <a:off x="5074011" y="3082003"/>
          <a:ext cx="953389" cy="491033"/>
        </a:xfrm>
        <a:prstGeom prst="leftArrow">
          <a:avLst/>
        </a:prstGeom>
        <a:solidFill>
          <a:schemeClr val="accent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700" kern="1200"/>
        </a:p>
      </dsp:txBody>
      <dsp:txXfrm>
        <a:off x="5221321" y="3180210"/>
        <a:ext cx="658769" cy="294619"/>
      </dsp:txXfrm>
    </dsp:sp>
    <dsp:sp modelId="{8082899C-03E6-42F6-8E85-B4B8CD56A5B9}">
      <dsp:nvSpPr>
        <dsp:cNvPr id="0" name=""/>
        <dsp:cNvSpPr/>
      </dsp:nvSpPr>
      <dsp:spPr>
        <a:xfrm>
          <a:off x="4907761" y="1345087"/>
          <a:ext cx="2805906" cy="140295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139153"/>
            <a:satOff val="-24245"/>
            <a:lumOff val="3215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/>
            <a:t>Trans</a:t>
          </a:r>
          <a:r>
            <a:rPr lang="en-GB" sz="2100" kern="1200" dirty="0"/>
            <a:t>:</a:t>
          </a:r>
          <a:br>
            <a:rPr lang="en-GB" sz="2100" kern="1200" dirty="0"/>
          </a:br>
          <a:r>
            <a:rPr lang="en-GB" sz="2100" kern="1200" dirty="0"/>
            <a:t>hormones &amp; care withheld or blocked</a:t>
          </a:r>
        </a:p>
      </dsp:txBody>
      <dsp:txXfrm>
        <a:off x="4948852" y="1386178"/>
        <a:ext cx="2723724" cy="1320771"/>
      </dsp:txXfrm>
    </dsp:sp>
    <dsp:sp modelId="{A887E7E2-BB55-4B26-ABB3-9A7F968C3564}">
      <dsp:nvSpPr>
        <dsp:cNvPr id="0" name=""/>
        <dsp:cNvSpPr/>
      </dsp:nvSpPr>
      <dsp:spPr>
        <a:xfrm rot="10800010">
          <a:off x="7052687" y="5173150"/>
          <a:ext cx="953389" cy="491033"/>
        </a:xfrm>
        <a:prstGeom prst="leftRightArrow">
          <a:avLst>
            <a:gd name="adj1" fmla="val 60000"/>
            <a:gd name="adj2" fmla="val 50000"/>
          </a:avLst>
        </a:prstGeom>
        <a:solidFill>
          <a:srgbClr val="FFFFCC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700" kern="1200"/>
        </a:p>
      </dsp:txBody>
      <dsp:txXfrm rot="10800000">
        <a:off x="7199997" y="5271357"/>
        <a:ext cx="658769" cy="294619"/>
      </dsp:txXfrm>
    </dsp:sp>
    <dsp:sp modelId="{432DD84F-7297-4ACB-BB85-7E227D4CE5A6}">
      <dsp:nvSpPr>
        <dsp:cNvPr id="0" name=""/>
        <dsp:cNvSpPr/>
      </dsp:nvSpPr>
      <dsp:spPr>
        <a:xfrm>
          <a:off x="910118" y="1345075"/>
          <a:ext cx="2805906" cy="140295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139153"/>
            <a:satOff val="-24245"/>
            <a:lumOff val="3215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b="1" i="0" kern="1200" dirty="0"/>
            <a:t>Intersex</a:t>
          </a:r>
          <a:r>
            <a:rPr lang="de-DE" sz="2100" b="0" i="0" kern="1200" dirty="0"/>
            <a:t>: </a:t>
          </a:r>
          <a:br>
            <a:rPr lang="de-DE" sz="2100" b="0" i="0" kern="1200" dirty="0"/>
          </a:br>
          <a:r>
            <a:rPr lang="de-DE" sz="2100" b="0" i="0" kern="1200" dirty="0" err="1"/>
            <a:t>surgeries</a:t>
          </a:r>
          <a:r>
            <a:rPr lang="de-DE" sz="2100" b="0" i="0" kern="1200" dirty="0"/>
            <a:t> &amp; </a:t>
          </a:r>
          <a:r>
            <a:rPr lang="de-DE" sz="2100" b="0" i="0" kern="1200" dirty="0" err="1"/>
            <a:t>hormones</a:t>
          </a:r>
          <a:r>
            <a:rPr lang="de-DE" sz="2100" b="0" i="0" kern="1200" dirty="0"/>
            <a:t> </a:t>
          </a:r>
          <a:r>
            <a:rPr lang="de-DE" sz="2100" b="0" i="0" kern="1200" dirty="0" err="1"/>
            <a:t>without</a:t>
          </a:r>
          <a:r>
            <a:rPr lang="de-DE" sz="2100" b="0" i="0" kern="1200" dirty="0"/>
            <a:t> </a:t>
          </a:r>
          <a:r>
            <a:rPr lang="de-DE" sz="2100" b="0" i="0" kern="1200" dirty="0" err="1"/>
            <a:t>consent</a:t>
          </a:r>
          <a:endParaRPr lang="en-GB" sz="2100" b="0" i="0" kern="1200" dirty="0"/>
        </a:p>
      </dsp:txBody>
      <dsp:txXfrm>
        <a:off x="951209" y="1386166"/>
        <a:ext cx="2723724" cy="1320771"/>
      </dsp:txXfrm>
    </dsp:sp>
    <dsp:sp modelId="{77ACCD70-95D9-4D9A-BE71-87B429728D0F}">
      <dsp:nvSpPr>
        <dsp:cNvPr id="0" name=""/>
        <dsp:cNvSpPr/>
      </dsp:nvSpPr>
      <dsp:spPr>
        <a:xfrm rot="3054516">
          <a:off x="2884998" y="3091759"/>
          <a:ext cx="953389" cy="491033"/>
        </a:xfrm>
        <a:prstGeom prst="rightArrow">
          <a:avLst/>
        </a:prstGeom>
        <a:solidFill>
          <a:schemeClr val="accent5"/>
        </a:solidFill>
        <a:ln>
          <a:solidFill>
            <a:schemeClr val="accent5">
              <a:lumMod val="7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700" kern="1200"/>
        </a:p>
      </dsp:txBody>
      <dsp:txXfrm>
        <a:off x="3032308" y="3189966"/>
        <a:ext cx="658769" cy="2946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BBEB11-F298-BD5F-71A1-E9A8D0A3BE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539E156-69F9-E7DF-E87E-4131B87227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189B2C-7A81-7969-0170-639F2F3A4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CEEB4-99C7-401F-A42B-B32BBF56C4E0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3AE852-AC33-B136-91FB-4051D8DF3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8E8652-0AF4-9186-27F4-E11C64AD0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EDD9-4DFA-4D59-8145-3E46F27015D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055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50FFC1-EED2-101B-9EC6-73CA0D2C8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59F64C0-5E10-3DDB-552F-B99C75AACC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72D962D-3F02-940C-8F33-2C02A408D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CEEB4-99C7-401F-A42B-B32BBF56C4E0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FDD704-AF5C-8591-B1D5-03E3D94FF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201E7F-077C-2DFF-679C-8FC2B92E0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EDD9-4DFA-4D59-8145-3E46F27015D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140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468EDE5-89C8-499E-B49A-82B4128F08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DCE94BB-E516-C054-4343-D6DBF41760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045818-C83D-5D06-0E55-0850509A5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CEEB4-99C7-401F-A42B-B32BBF56C4E0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C67E55A-1378-0678-A6D8-2F433D628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2EF318-AB91-D93E-6ACE-8E81084E0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EDD9-4DFA-4D59-8145-3E46F27015D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610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F9B9B4-BF90-4FB1-4895-484B5F186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836D1A-707E-4BFB-C460-4D98B33CF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991D3D-43BC-E424-DF89-86A354A4D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CEEB4-99C7-401F-A42B-B32BBF56C4E0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E1A24B-BC06-404C-826E-15087BA53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B62025-5831-6760-D50F-D26DAFB7E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EDD9-4DFA-4D59-8145-3E46F27015D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203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58E380-42B5-CF5C-520E-E79C36F42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41E222B-3446-BCF5-515E-2ED95938E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C0E1BC-402A-81C3-E82F-9282AC26D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CEEB4-99C7-401F-A42B-B32BBF56C4E0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266E71C-EECF-D73D-CB60-D0164F9AC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E3E4680-9C79-4347-5F96-B920C5C89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EDD9-4DFA-4D59-8145-3E46F27015D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55204E-EF9F-2017-F9BB-44C23CFB3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D4CB48-3B90-127C-930D-706FAB3F66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5C73AE-EDA1-6801-7AAA-4D3559DEAE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E2D0DB6-8A8C-CE8A-AF49-3C8DF6BEC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CEEB4-99C7-401F-A42B-B32BBF56C4E0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0455C47-FBF8-B69E-42A8-049622BF1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3A76F67-45C4-D3D9-159F-B1DE3644B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EDD9-4DFA-4D59-8145-3E46F27015D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959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E37EC3-84DC-09B9-55FD-E6683F3FE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B9BFFC-0E03-8963-F7BF-EF2C82999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AD80FD2-17B3-3C9F-8B24-8A7F0F8B5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9D3F855-5264-721A-36FE-EB6C604382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549D2FF-453A-A38A-3EC4-AFE7E54E48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AD230D-0069-14F7-CABC-6DFCD63AB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CEEB4-99C7-401F-A42B-B32BBF56C4E0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D8444E7-4949-1209-1AF8-6245181D4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775511E-7EC1-5098-0353-B516DDC9A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EDD9-4DFA-4D59-8145-3E46F27015D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0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E36118-2AF1-134E-48B0-E385D6135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668C390-2ABB-0110-020A-BEDE9BBFB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CEEB4-99C7-401F-A42B-B32BBF56C4E0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919E0CC-5E42-F7C2-B98C-E2787E731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6E00452-3202-8BB1-8916-94B281EC4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EDD9-4DFA-4D59-8145-3E46F27015D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74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6529F5E-F09D-9B3A-6EBB-59D7F488C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CEEB4-99C7-401F-A42B-B32BBF56C4E0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7A064FD-6DB4-35DF-3ECA-0FC687776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8C7BECC-94DF-1565-FAD0-F05C298C9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EDD9-4DFA-4D59-8145-3E46F27015D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388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92B2CE-4711-FB51-941C-A625F75EE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F2BF11-FDD4-7B29-44BA-BB0523A27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502F57A-2806-110E-22B1-A4224706A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F7362B8-5C87-7AC7-9015-57133DE38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CEEB4-99C7-401F-A42B-B32BBF56C4E0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4B6ABFF-13A4-3AD1-1491-ED113DAD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8669971-456E-B9CC-A1BB-86902AD71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EDD9-4DFA-4D59-8145-3E46F27015D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576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C21F8F-F980-A132-0339-0CA247A42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54BBA89-9983-7CDD-7234-27B8A28A1D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39D75B2-EE83-6BED-74DA-CA45890908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E6EDD36-6D3F-7F40-097D-F0A93FF29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CEEB4-99C7-401F-A42B-B32BBF56C4E0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ABA4903-FD18-F6A2-3431-3613850D5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2900C9-95D9-7D52-9D95-0697F3674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EDD9-4DFA-4D59-8145-3E46F27015D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61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467B3AA-2607-A2B5-0589-33ED9928D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0DA6EB5-FFD1-32CE-37F5-635E556F6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7850C63-CCD9-1164-00F1-68B385BD00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9CEEB4-99C7-401F-A42B-B32BBF56C4E0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2E14E0-06C0-AE29-4B24-018DA29AFF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E8F253-C81A-6388-DDFE-1D3ED0985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93EDD9-4DFA-4D59-8145-3E46F27015D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510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0CC26625-9BB0-3D63-0705-5EA660DFE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692078"/>
            <a:ext cx="10515600" cy="2852737"/>
          </a:xfrm>
        </p:spPr>
        <p:txBody>
          <a:bodyPr/>
          <a:lstStyle/>
          <a:p>
            <a:r>
              <a:rPr lang="en-IE" sz="5400" noProof="0" dirty="0">
                <a:latin typeface="+mn-lt"/>
              </a:rPr>
              <a:t>Resisting </a:t>
            </a:r>
            <a:br>
              <a:rPr lang="en-IE" sz="5400" noProof="0" dirty="0">
                <a:latin typeface="+mn-lt"/>
              </a:rPr>
            </a:br>
            <a:r>
              <a:rPr lang="en-IE" sz="5400" noProof="0" dirty="0">
                <a:latin typeface="+mn-lt"/>
              </a:rPr>
              <a:t>Medical Control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CBEA8B2-B9C9-965E-AA21-9A48C971C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073861"/>
            <a:ext cx="10515600" cy="1500187"/>
          </a:xfrm>
        </p:spPr>
        <p:txBody>
          <a:bodyPr/>
          <a:lstStyle/>
          <a:p>
            <a:r>
              <a:rPr lang="en-IE" sz="2800" b="1" i="1" noProof="0" dirty="0">
                <a:solidFill>
                  <a:schemeClr val="tx1"/>
                </a:solidFill>
              </a:rPr>
              <a:t>Intersex</a:t>
            </a:r>
            <a:r>
              <a:rPr lang="en-IE" b="1" i="1" noProof="0" dirty="0"/>
              <a:t> </a:t>
            </a:r>
            <a:r>
              <a:rPr lang="en-IE" sz="2800" b="1" i="1" noProof="0" dirty="0">
                <a:solidFill>
                  <a:schemeClr val="tx1"/>
                </a:solidFill>
              </a:rPr>
              <a:t>Consequences of </a:t>
            </a:r>
          </a:p>
          <a:p>
            <a:r>
              <a:rPr lang="en-IE" sz="2800" b="1" i="1" noProof="0" dirty="0">
                <a:solidFill>
                  <a:schemeClr val="tx1"/>
                </a:solidFill>
              </a:rPr>
              <a:t>Attacks on Trans Healthcare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663FB7A5-25FA-59D2-FDCE-EE2E8CD70B0D}"/>
              </a:ext>
            </a:extLst>
          </p:cNvPr>
          <p:cNvSpPr/>
          <p:nvPr/>
        </p:nvSpPr>
        <p:spPr>
          <a:xfrm>
            <a:off x="-2468880" y="-960120"/>
            <a:ext cx="9659390" cy="9009871"/>
          </a:xfrm>
          <a:prstGeom prst="ellipse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noProof="0" dirty="0"/>
          </a:p>
        </p:txBody>
      </p:sp>
      <p:pic>
        <p:nvPicPr>
          <p:cNvPr id="7" name="Grafik 6" descr="Ein Bild, das Text, Schrift, Grafiken, Grafikdesign enthält.&#10;&#10;KI-generierte Inhalte können fehlerhaft sein.">
            <a:extLst>
              <a:ext uri="{FF2B5EF4-FFF2-40B4-BE49-F238E27FC236}">
                <a16:creationId xmlns:a16="http://schemas.microsoft.com/office/drawing/2014/main" id="{00C86CE6-6969-DDEA-DD94-9314CF04C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8625" y="3301894"/>
            <a:ext cx="1899665" cy="2743200"/>
          </a:xfrm>
          <a:prstGeom prst="rect">
            <a:avLst/>
          </a:prstGeom>
        </p:spPr>
      </p:pic>
      <p:pic>
        <p:nvPicPr>
          <p:cNvPr id="8" name="Picture 2" descr="Annual Conference 2025 | ILGA-Europe">
            <a:extLst>
              <a:ext uri="{FF2B5EF4-FFF2-40B4-BE49-F238E27FC236}">
                <a16:creationId xmlns:a16="http://schemas.microsoft.com/office/drawing/2014/main" id="{63FC44AB-220B-202C-3C96-199403E19A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44040" y="677900"/>
            <a:ext cx="4708833" cy="1883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085AD074-CC69-D063-3937-D4698EB2CF47}"/>
              </a:ext>
            </a:extLst>
          </p:cNvPr>
          <p:cNvCxnSpPr>
            <a:cxnSpLocks/>
          </p:cNvCxnSpPr>
          <p:nvPr/>
        </p:nvCxnSpPr>
        <p:spPr>
          <a:xfrm>
            <a:off x="960120" y="3719403"/>
            <a:ext cx="5699760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3429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78688-1308-E5DA-9AE2-21D32334C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14E3A4-8F9A-B3DC-3416-C88EC2FBD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230878" y="276621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What to do </a:t>
            </a:r>
            <a:br>
              <a:rPr lang="en-US" dirty="0"/>
            </a:br>
            <a:r>
              <a:rPr lang="en-US" dirty="0"/>
              <a:t>(for trans health </a:t>
            </a:r>
            <a:br>
              <a:rPr lang="en-US" dirty="0"/>
            </a:br>
            <a:r>
              <a:rPr lang="en-US" dirty="0"/>
              <a:t>advocates)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1ACA5217-56C5-13B7-6A09-987FD8E6705C}"/>
              </a:ext>
            </a:extLst>
          </p:cNvPr>
          <p:cNvSpPr/>
          <p:nvPr/>
        </p:nvSpPr>
        <p:spPr>
          <a:xfrm>
            <a:off x="-2006111" y="525918"/>
            <a:ext cx="6192031" cy="5806153"/>
          </a:xfrm>
          <a:prstGeom prst="ellipse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noProof="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4267CA6-63F1-BCE8-477A-AAB82E2020A3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5410687" y="2736498"/>
            <a:ext cx="6583193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Audit messaging for intersex harm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Collaborate with intersex organizations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Demand inclusion in research &amp; policy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4798DBB0-E788-BEF3-916D-445EB18F4CFC}"/>
              </a:ext>
            </a:extLst>
          </p:cNvPr>
          <p:cNvGrpSpPr/>
          <p:nvPr/>
        </p:nvGrpSpPr>
        <p:grpSpPr>
          <a:xfrm>
            <a:off x="9315228" y="0"/>
            <a:ext cx="2735126" cy="1244890"/>
            <a:chOff x="9315228" y="0"/>
            <a:chExt cx="2735126" cy="1244890"/>
          </a:xfrm>
        </p:grpSpPr>
        <p:pic>
          <p:nvPicPr>
            <p:cNvPr id="5" name="Picture 2" descr="Annual Conference 2025 | ILGA-Europe">
              <a:extLst>
                <a:ext uri="{FF2B5EF4-FFF2-40B4-BE49-F238E27FC236}">
                  <a16:creationId xmlns:a16="http://schemas.microsoft.com/office/drawing/2014/main" id="{5A9D05F8-1862-E5B1-447B-1020C7AF0C5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315228" y="0"/>
              <a:ext cx="2206895" cy="882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Grafik 6" descr="Ein Bild, das Text, Schrift, Grafiken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C9BDB20D-2DA7-1A14-5A07-1109E0E046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247612" y="85695"/>
              <a:ext cx="802742" cy="11591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53531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C985F3-72B6-960A-1722-41A6B566D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E78026-BA0D-9D28-422A-0D51F1EBB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2899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3200" dirty="0"/>
              <a:t>Refuse division. Build alliances.</a:t>
            </a:r>
            <a:br>
              <a:rPr lang="en-US" sz="3200" dirty="0"/>
            </a:br>
            <a:r>
              <a:rPr lang="en-US" sz="3200" dirty="0"/>
              <a:t>Intersex justice &amp; trans justice are linked.</a:t>
            </a:r>
            <a:br>
              <a:rPr lang="en-US" sz="3200" dirty="0"/>
            </a:br>
            <a:r>
              <a:rPr lang="en-US" sz="3200" dirty="0"/>
              <a:t>Every body counts.</a:t>
            </a:r>
            <a:br>
              <a:rPr lang="en-US" dirty="0"/>
            </a:br>
            <a:br>
              <a:rPr lang="en-US" sz="4000" dirty="0"/>
            </a:br>
            <a:endParaRPr lang="en-IE" sz="4000" noProof="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7C421D7-DFF1-BEC2-6AD5-D614FB81C776}"/>
              </a:ext>
            </a:extLst>
          </p:cNvPr>
          <p:cNvSpPr/>
          <p:nvPr/>
        </p:nvSpPr>
        <p:spPr>
          <a:xfrm>
            <a:off x="2708450" y="320841"/>
            <a:ext cx="6775100" cy="6216317"/>
          </a:xfrm>
          <a:prstGeom prst="ellipse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noProof="0" dirty="0"/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E709AFC0-C81B-DF7B-8451-26DB7A4B7FF5}"/>
              </a:ext>
            </a:extLst>
          </p:cNvPr>
          <p:cNvGrpSpPr/>
          <p:nvPr/>
        </p:nvGrpSpPr>
        <p:grpSpPr>
          <a:xfrm>
            <a:off x="9315228" y="0"/>
            <a:ext cx="2735126" cy="1244890"/>
            <a:chOff x="9315228" y="0"/>
            <a:chExt cx="2735126" cy="1244890"/>
          </a:xfrm>
        </p:grpSpPr>
        <p:pic>
          <p:nvPicPr>
            <p:cNvPr id="4" name="Picture 2" descr="Annual Conference 2025 | ILGA-Europe">
              <a:extLst>
                <a:ext uri="{FF2B5EF4-FFF2-40B4-BE49-F238E27FC236}">
                  <a16:creationId xmlns:a16="http://schemas.microsoft.com/office/drawing/2014/main" id="{467B03A6-1B5C-C6F0-668C-3024635A76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315228" y="0"/>
              <a:ext cx="2206895" cy="882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Grafik 4" descr="Ein Bild, das Text, Schrift, Grafiken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B05A5A15-1A72-6CA6-55F7-5CA92C7DC8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247612" y="85695"/>
              <a:ext cx="802742" cy="11591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35576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3FAE6-2A55-A0A0-2A42-CBD54ABA7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1128FE-AD57-1E0C-698E-F4D42EC7F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230878" y="276621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IE" noProof="0" dirty="0"/>
              <a:t>Sources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D6C1E65B-AD6C-0F6B-E914-F4E794C32514}"/>
              </a:ext>
            </a:extLst>
          </p:cNvPr>
          <p:cNvSpPr/>
          <p:nvPr/>
        </p:nvSpPr>
        <p:spPr>
          <a:xfrm>
            <a:off x="-2006111" y="525918"/>
            <a:ext cx="6192031" cy="5806153"/>
          </a:xfrm>
          <a:prstGeom prst="ellipse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noProof="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11B0E48-1456-4C3E-BF58-9F212A2E87A9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6096000" y="3167385"/>
            <a:ext cx="58978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….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823AAFFC-5B8F-9BC7-C031-FB34071B8418}"/>
              </a:ext>
            </a:extLst>
          </p:cNvPr>
          <p:cNvGrpSpPr/>
          <p:nvPr/>
        </p:nvGrpSpPr>
        <p:grpSpPr>
          <a:xfrm>
            <a:off x="9315228" y="0"/>
            <a:ext cx="2735126" cy="1244890"/>
            <a:chOff x="9315228" y="0"/>
            <a:chExt cx="2735126" cy="1244890"/>
          </a:xfrm>
        </p:grpSpPr>
        <p:pic>
          <p:nvPicPr>
            <p:cNvPr id="5" name="Picture 2" descr="Annual Conference 2025 | ILGA-Europe">
              <a:extLst>
                <a:ext uri="{FF2B5EF4-FFF2-40B4-BE49-F238E27FC236}">
                  <a16:creationId xmlns:a16="http://schemas.microsoft.com/office/drawing/2014/main" id="{6D258E80-A111-5293-348F-233A47C416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315228" y="0"/>
              <a:ext cx="2206895" cy="882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Grafik 6" descr="Ein Bild, das Text, Schrift, Grafiken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17FB067A-DCC8-CBC7-0B82-84B8F4B136D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247612" y="85695"/>
              <a:ext cx="802742" cy="11591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212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408F6-CB0D-723C-DC5B-41323FEC68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6BA11E-9CC7-72A9-885D-E4FAA34F7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4000" dirty="0"/>
              <a:t>Different practices, same logic: </a:t>
            </a:r>
            <a:br>
              <a:rPr lang="en-US" sz="4000" dirty="0"/>
            </a:br>
            <a:r>
              <a:rPr lang="en-US" sz="4000" dirty="0"/>
              <a:t>control over our bodies.</a:t>
            </a:r>
            <a:endParaRPr lang="en-IE" sz="4000" noProof="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005868C2-FDFD-336D-68CA-69992B527A2F}"/>
              </a:ext>
            </a:extLst>
          </p:cNvPr>
          <p:cNvSpPr/>
          <p:nvPr/>
        </p:nvSpPr>
        <p:spPr>
          <a:xfrm>
            <a:off x="2708450" y="320841"/>
            <a:ext cx="6775100" cy="6216317"/>
          </a:xfrm>
          <a:prstGeom prst="ellipse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noProof="0" dirty="0"/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87F54083-AB47-3D7F-A4B7-1A6B90541C54}"/>
              </a:ext>
            </a:extLst>
          </p:cNvPr>
          <p:cNvGrpSpPr/>
          <p:nvPr/>
        </p:nvGrpSpPr>
        <p:grpSpPr>
          <a:xfrm>
            <a:off x="9315228" y="0"/>
            <a:ext cx="2735126" cy="1244890"/>
            <a:chOff x="9315228" y="0"/>
            <a:chExt cx="2735126" cy="1244890"/>
          </a:xfrm>
        </p:grpSpPr>
        <p:pic>
          <p:nvPicPr>
            <p:cNvPr id="3" name="Picture 2" descr="Annual Conference 2025 | ILGA-Europe">
              <a:extLst>
                <a:ext uri="{FF2B5EF4-FFF2-40B4-BE49-F238E27FC236}">
                  <a16:creationId xmlns:a16="http://schemas.microsoft.com/office/drawing/2014/main" id="{89701743-930E-D3F1-BA76-D0D3B970CC5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315228" y="0"/>
              <a:ext cx="2206895" cy="882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Grafik 4" descr="Ein Bild, das Text, Schrift, Grafiken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D976F136-03CD-F796-DEA5-329EB721DAD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247612" y="85695"/>
              <a:ext cx="802742" cy="11591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79275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12DE6-5232-7F41-91A8-AF3B44B96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EB681B-0E28-BCF9-8F20-3D7B01830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276598" y="2766214"/>
            <a:ext cx="10515600" cy="1325563"/>
          </a:xfrm>
        </p:spPr>
        <p:txBody>
          <a:bodyPr/>
          <a:lstStyle/>
          <a:p>
            <a:pPr algn="ctr"/>
            <a:r>
              <a:rPr lang="en-IE" noProof="0" dirty="0"/>
              <a:t>What We Are </a:t>
            </a:r>
            <a:br>
              <a:rPr lang="en-IE" noProof="0" dirty="0"/>
            </a:br>
            <a:r>
              <a:rPr lang="en-IE" noProof="0" dirty="0"/>
              <a:t>Tackling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C13D7C-C97B-C402-E1D7-A62F9F0C1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240" y="1510332"/>
            <a:ext cx="10515600" cy="536575"/>
          </a:xfrm>
        </p:spPr>
        <p:txBody>
          <a:bodyPr/>
          <a:lstStyle/>
          <a:p>
            <a:pPr marL="0" indent="0">
              <a:buNone/>
            </a:pPr>
            <a:r>
              <a:rPr lang="en-IE" noProof="0" dirty="0"/>
              <a:t>Across Europe, the pattern is clear:</a:t>
            </a:r>
          </a:p>
          <a:p>
            <a:pPr marL="0" indent="0">
              <a:buNone/>
            </a:pPr>
            <a:endParaRPr lang="en-IE" noProof="0" dirty="0"/>
          </a:p>
          <a:p>
            <a:pPr lvl="1"/>
            <a:endParaRPr lang="en-IE" noProof="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0A67C986-E35E-F383-1EB6-8783E4881CE8}"/>
              </a:ext>
            </a:extLst>
          </p:cNvPr>
          <p:cNvSpPr/>
          <p:nvPr/>
        </p:nvSpPr>
        <p:spPr>
          <a:xfrm>
            <a:off x="-2006111" y="525918"/>
            <a:ext cx="6192031" cy="5806153"/>
          </a:xfrm>
          <a:prstGeom prst="ellipse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noProof="0" dirty="0"/>
          </a:p>
        </p:txBody>
      </p:sp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9F99160A-15CE-6780-EDDB-C13C091CFE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0790048"/>
              </p:ext>
            </p:extLst>
          </p:nvPr>
        </p:nvGraphicFramePr>
        <p:xfrm>
          <a:off x="4185920" y="71966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D55D2C72-50A2-A871-4D92-7E511CCA241A}"/>
              </a:ext>
            </a:extLst>
          </p:cNvPr>
          <p:cNvGrpSpPr/>
          <p:nvPr/>
        </p:nvGrpSpPr>
        <p:grpSpPr>
          <a:xfrm>
            <a:off x="9315228" y="0"/>
            <a:ext cx="2735126" cy="1244890"/>
            <a:chOff x="9315228" y="0"/>
            <a:chExt cx="2735126" cy="1244890"/>
          </a:xfrm>
        </p:grpSpPr>
        <p:pic>
          <p:nvPicPr>
            <p:cNvPr id="14" name="Picture 2" descr="Annual Conference 2025 | ILGA-Europe">
              <a:extLst>
                <a:ext uri="{FF2B5EF4-FFF2-40B4-BE49-F238E27FC236}">
                  <a16:creationId xmlns:a16="http://schemas.microsoft.com/office/drawing/2014/main" id="{8B98CEE8-0F38-B6BF-4FE1-C0AAB91143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315228" y="0"/>
              <a:ext cx="2206895" cy="882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Grafik 14" descr="Ein Bild, das Text, Schrift, Grafiken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9DB7B917-6EB0-DD3C-EB6E-79736E53E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1247612" y="85695"/>
              <a:ext cx="802742" cy="11591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4713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99139-F4B1-043D-AD44-BA7B6DDBF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EC48E0-4F39-865E-51FC-A8B5B9199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230878" y="276621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IE" noProof="0" dirty="0"/>
              <a:t>Medicalisation </a:t>
            </a:r>
            <a:br>
              <a:rPr lang="en-IE" noProof="0" dirty="0"/>
            </a:br>
            <a:r>
              <a:rPr lang="en-IE" noProof="0" dirty="0"/>
              <a:t>≠ </a:t>
            </a:r>
            <a:br>
              <a:rPr lang="en-IE" noProof="0" dirty="0"/>
            </a:br>
            <a:r>
              <a:rPr lang="en-IE" noProof="0" dirty="0"/>
              <a:t>Care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8F2744A3-5353-3283-B902-AEC696B9EC81}"/>
              </a:ext>
            </a:extLst>
          </p:cNvPr>
          <p:cNvSpPr/>
          <p:nvPr/>
        </p:nvSpPr>
        <p:spPr>
          <a:xfrm>
            <a:off x="-2006111" y="525918"/>
            <a:ext cx="6192031" cy="5806153"/>
          </a:xfrm>
          <a:prstGeom prst="ellipse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noProof="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C93C4C6-8C08-B9AE-533E-9C07539D74E2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5410687" y="1874729"/>
            <a:ext cx="6330059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IE" sz="28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Intersex children operated on to “normalise”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IE" sz="28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Trans people blocked from hormones to “protect” them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IE" sz="28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IE" sz="28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800" dirty="0"/>
              <a:t>Both are framed as care, yet both enforce control</a:t>
            </a:r>
            <a:r>
              <a:rPr kumimoji="0" lang="en-IE" sz="2800" b="0" i="1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.</a:t>
            </a:r>
            <a:endParaRPr kumimoji="0" lang="en-IE" sz="28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18FCF812-89F0-1B0E-A867-73946B320664}"/>
              </a:ext>
            </a:extLst>
          </p:cNvPr>
          <p:cNvGrpSpPr/>
          <p:nvPr/>
        </p:nvGrpSpPr>
        <p:grpSpPr>
          <a:xfrm>
            <a:off x="9315228" y="0"/>
            <a:ext cx="2735126" cy="1244890"/>
            <a:chOff x="9315228" y="0"/>
            <a:chExt cx="2735126" cy="1244890"/>
          </a:xfrm>
        </p:grpSpPr>
        <p:pic>
          <p:nvPicPr>
            <p:cNvPr id="13" name="Picture 2" descr="Annual Conference 2025 | ILGA-Europe">
              <a:extLst>
                <a:ext uri="{FF2B5EF4-FFF2-40B4-BE49-F238E27FC236}">
                  <a16:creationId xmlns:a16="http://schemas.microsoft.com/office/drawing/2014/main" id="{935F77A9-77F2-3A97-DA6F-E26F3B4E4E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315228" y="0"/>
              <a:ext cx="2206895" cy="882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Grafik 13" descr="Ein Bild, das Text, Schrift, Grafiken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844CCC76-ADBB-F4D5-EB47-8A1A9E22974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247612" y="85695"/>
              <a:ext cx="802742" cy="11591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39362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72731-3DA2-5764-1AAB-508E4B014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08D70C-5B9D-659A-0AE9-7F9CFD796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230878" y="276621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IE" noProof="0" dirty="0"/>
              <a:t>The Hypocrisy </a:t>
            </a:r>
            <a:br>
              <a:rPr lang="en-IE" noProof="0" dirty="0"/>
            </a:br>
            <a:r>
              <a:rPr lang="en-IE" noProof="0" dirty="0"/>
              <a:t>Around Medicines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B22179C5-D8B9-7CDA-52F5-29C5FE27CE1B}"/>
              </a:ext>
            </a:extLst>
          </p:cNvPr>
          <p:cNvSpPr/>
          <p:nvPr/>
        </p:nvSpPr>
        <p:spPr>
          <a:xfrm>
            <a:off x="-2006111" y="525918"/>
            <a:ext cx="6192031" cy="5806153"/>
          </a:xfrm>
          <a:prstGeom prst="ellipse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noProof="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CD2F2FF-D551-1244-5363-D3D5CC4DEBC3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5410687" y="1874722"/>
            <a:ext cx="6583193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IE" sz="28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Puberty blockers:</a:t>
            </a:r>
            <a:r>
              <a:rPr kumimoji="0" lang="en-IE" sz="28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 banned for trans kids — </a:t>
            </a:r>
            <a:r>
              <a:rPr kumimoji="0" lang="en-IE" sz="2800" b="0" i="1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imposed</a:t>
            </a:r>
            <a:r>
              <a:rPr kumimoji="0" lang="en-IE" sz="28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 on intersex kids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IE" sz="28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Hormones:</a:t>
            </a:r>
            <a:r>
              <a:rPr kumimoji="0" lang="en-IE" sz="28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 “dangerous” for trans people — </a:t>
            </a:r>
            <a:r>
              <a:rPr kumimoji="0" lang="en-IE" sz="2800" b="0" i="1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forced</a:t>
            </a:r>
            <a:r>
              <a:rPr kumimoji="0" lang="en-IE" sz="28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 on intersex children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IE" sz="2800" dirty="0">
                <a:latin typeface="Aptos" panose="020B0004020202020204" pitchFamily="34" charset="0"/>
              </a:rPr>
              <a:t>Double standard = political, not scientific 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IE" sz="2800" dirty="0">
                <a:latin typeface="Aptos" panose="020B0004020202020204" pitchFamily="34" charset="0"/>
              </a:rPr>
              <a:t>Core issue: autonomy, not access</a:t>
            </a:r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78235709-FB62-BD63-84F2-9182C1D77CEC}"/>
              </a:ext>
            </a:extLst>
          </p:cNvPr>
          <p:cNvGrpSpPr/>
          <p:nvPr/>
        </p:nvGrpSpPr>
        <p:grpSpPr>
          <a:xfrm>
            <a:off x="9315228" y="0"/>
            <a:ext cx="2735126" cy="1244890"/>
            <a:chOff x="9315228" y="0"/>
            <a:chExt cx="2735126" cy="1244890"/>
          </a:xfrm>
        </p:grpSpPr>
        <p:pic>
          <p:nvPicPr>
            <p:cNvPr id="10" name="Picture 2" descr="Annual Conference 2025 | ILGA-Europe">
              <a:extLst>
                <a:ext uri="{FF2B5EF4-FFF2-40B4-BE49-F238E27FC236}">
                  <a16:creationId xmlns:a16="http://schemas.microsoft.com/office/drawing/2014/main" id="{BF00FB36-55C6-B092-75CC-879E7B84DFC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315228" y="0"/>
              <a:ext cx="2206895" cy="882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Grafik 10" descr="Ein Bild, das Text, Schrift, Grafiken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03690F85-ED6D-378F-9987-3CF617EBDAA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247612" y="85695"/>
              <a:ext cx="802742" cy="11591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06835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5E70DE-F2B1-F4F1-9D61-5952B61DE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7DABB8-28B8-5EBB-56E6-A3F89DBDE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230878" y="276621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IE" noProof="0" dirty="0"/>
              <a:t>Erasure in </a:t>
            </a:r>
            <a:br>
              <a:rPr lang="en-IE" noProof="0" dirty="0"/>
            </a:br>
            <a:r>
              <a:rPr lang="en-IE" noProof="0" dirty="0"/>
              <a:t>Research &amp; Policy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D1E5C42-3AB8-E513-6726-1BBB1B58EF15}"/>
              </a:ext>
            </a:extLst>
          </p:cNvPr>
          <p:cNvSpPr/>
          <p:nvPr/>
        </p:nvSpPr>
        <p:spPr>
          <a:xfrm>
            <a:off x="-2006111" y="525918"/>
            <a:ext cx="6192031" cy="5806153"/>
          </a:xfrm>
          <a:prstGeom prst="ellipse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noProof="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DFDC5C8-0EE0-A366-31A1-965DBDD641B4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5410687" y="1874724"/>
            <a:ext cx="6583193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IE" sz="28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Intersex &amp; trans people absent from trials and policies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IE" sz="28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Women’s exclusion set the template for bias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IE" sz="2800" dirty="0">
                <a:latin typeface="Aptos" panose="020B0004020202020204" pitchFamily="34" charset="0"/>
                <a:sym typeface="Wingdings" panose="05000000000000000000" pitchFamily="2" charset="2"/>
              </a:rPr>
              <a:t>Structural invisibility = systemic violence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IE" sz="2800" dirty="0">
                <a:latin typeface="Aptos" panose="020B0004020202020204" pitchFamily="34" charset="0"/>
                <a:sym typeface="Wingdings" panose="05000000000000000000" pitchFamily="2" charset="2"/>
              </a:rPr>
              <a:t> </a:t>
            </a:r>
            <a:r>
              <a:rPr kumimoji="0" lang="en-IE" sz="2800" b="0" i="1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If you’re not counted, you don’t count.</a:t>
            </a:r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DCF978EC-D75C-B099-9AB7-3A04469A91AB}"/>
              </a:ext>
            </a:extLst>
          </p:cNvPr>
          <p:cNvGrpSpPr/>
          <p:nvPr/>
        </p:nvGrpSpPr>
        <p:grpSpPr>
          <a:xfrm>
            <a:off x="9315228" y="0"/>
            <a:ext cx="2735126" cy="1244890"/>
            <a:chOff x="9315228" y="0"/>
            <a:chExt cx="2735126" cy="1244890"/>
          </a:xfrm>
        </p:grpSpPr>
        <p:pic>
          <p:nvPicPr>
            <p:cNvPr id="9" name="Picture 2" descr="Annual Conference 2025 | ILGA-Europe">
              <a:extLst>
                <a:ext uri="{FF2B5EF4-FFF2-40B4-BE49-F238E27FC236}">
                  <a16:creationId xmlns:a16="http://schemas.microsoft.com/office/drawing/2014/main" id="{D67A299F-FBA7-8BE8-F688-F5E0F138A6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315228" y="0"/>
              <a:ext cx="2206895" cy="882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Grafik 9" descr="Ein Bild, das Text, Schrift, Grafiken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609872CC-C877-5A26-2338-141B6455267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247612" y="85695"/>
              <a:ext cx="802742" cy="11591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62188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B8EA7-876C-34E8-C41A-D196921C3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DCC1C6-8B6B-9B34-6C62-373A6A9DE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230878" y="276621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de-DE" sz="4200" dirty="0"/>
              <a:t>Sex Work &amp; Stigma </a:t>
            </a:r>
            <a:br>
              <a:rPr lang="de-DE" sz="4200" dirty="0"/>
            </a:br>
            <a:r>
              <a:rPr lang="de-DE" sz="4200" dirty="0"/>
              <a:t>(Europe)</a:t>
            </a:r>
            <a:endParaRPr lang="en-IE" sz="4200" noProof="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056C4F5-AE71-3E3F-C29C-DE63CEAEBBE3}"/>
              </a:ext>
            </a:extLst>
          </p:cNvPr>
          <p:cNvSpPr/>
          <p:nvPr/>
        </p:nvSpPr>
        <p:spPr>
          <a:xfrm>
            <a:off x="-2006111" y="525918"/>
            <a:ext cx="6192031" cy="5806153"/>
          </a:xfrm>
          <a:prstGeom prst="ellipse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noProof="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B7B26AB-A881-54F6-9433-C6497242572F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5410687" y="2090168"/>
            <a:ext cx="6583193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ptos" panose="020B0004020202020204" pitchFamily="34" charset="0"/>
              </a:rPr>
              <a:t>Trans sex workers: barriers to SRH, </a:t>
            </a:r>
            <a:r>
              <a:rPr lang="en-US" sz="2800" dirty="0" err="1">
                <a:latin typeface="Aptos" panose="020B0004020202020204" pitchFamily="34" charset="0"/>
              </a:rPr>
              <a:t>PrEP</a:t>
            </a:r>
            <a:r>
              <a:rPr lang="en-US" sz="2800" dirty="0">
                <a:latin typeface="Aptos" panose="020B0004020202020204" pitchFamily="34" charset="0"/>
              </a:rPr>
              <a:t>, mental health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ptos" panose="020B0004020202020204" pitchFamily="34" charset="0"/>
              </a:rPr>
              <a:t>Intersex sex workers: almost no data - planned invisibility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ptos" panose="020B0004020202020204" pitchFamily="34" charset="0"/>
              </a:rPr>
              <a:t>Stigma reinforces </a:t>
            </a:r>
            <a:r>
              <a:rPr lang="en-US" sz="2800" dirty="0" err="1">
                <a:latin typeface="Aptos" panose="020B0004020202020204" pitchFamily="34" charset="0"/>
              </a:rPr>
              <a:t>eclusion</a:t>
            </a:r>
            <a:endParaRPr lang="en-US" sz="2800" dirty="0"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ptos" panose="020B0004020202020204" pitchFamily="34" charset="0"/>
              </a:rPr>
              <a:t>Invisibility is a form of violence</a:t>
            </a:r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1FDBFA08-836B-AF4E-BDD9-265999EE2E61}"/>
              </a:ext>
            </a:extLst>
          </p:cNvPr>
          <p:cNvGrpSpPr/>
          <p:nvPr/>
        </p:nvGrpSpPr>
        <p:grpSpPr>
          <a:xfrm>
            <a:off x="9315228" y="0"/>
            <a:ext cx="2735126" cy="1244890"/>
            <a:chOff x="9315228" y="0"/>
            <a:chExt cx="2735126" cy="1244890"/>
          </a:xfrm>
        </p:grpSpPr>
        <p:pic>
          <p:nvPicPr>
            <p:cNvPr id="9" name="Picture 2" descr="Annual Conference 2025 | ILGA-Europe">
              <a:extLst>
                <a:ext uri="{FF2B5EF4-FFF2-40B4-BE49-F238E27FC236}">
                  <a16:creationId xmlns:a16="http://schemas.microsoft.com/office/drawing/2014/main" id="{507712AB-4E99-4C45-6AF8-37D8C6A43D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315228" y="0"/>
              <a:ext cx="2206895" cy="882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Grafik 9" descr="Ein Bild, das Text, Schrift, Grafiken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559CD3DA-B745-56C1-A955-DE894F851C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247612" y="85695"/>
              <a:ext cx="802742" cy="11591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44839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1E434A-629E-C220-0EF7-BDE05A55D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365358-2439-3F8A-A359-27F24D475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230878" y="276621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IE" noProof="0" dirty="0"/>
              <a:t>Sport as Policing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F5024988-898A-1F51-7999-C2DF14ECAAEB}"/>
              </a:ext>
            </a:extLst>
          </p:cNvPr>
          <p:cNvSpPr/>
          <p:nvPr/>
        </p:nvSpPr>
        <p:spPr>
          <a:xfrm>
            <a:off x="-2006111" y="525918"/>
            <a:ext cx="6192031" cy="5806153"/>
          </a:xfrm>
          <a:prstGeom prst="ellipse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noProof="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C209236-E361-61D6-AA18-906DEFD1A79E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5410687" y="2090166"/>
            <a:ext cx="6583193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IE" sz="28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“Protect women’s sport” used to test, exclude, ban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IE" sz="28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Roots in racism &amp; sexism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IE" sz="2800" dirty="0">
                <a:latin typeface="Aptos" panose="020B0004020202020204" pitchFamily="34" charset="0"/>
              </a:rPr>
              <a:t>B</a:t>
            </a:r>
            <a:r>
              <a:rPr kumimoji="0" lang="en-IE" sz="2800" b="0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iology</a:t>
            </a:r>
            <a:r>
              <a:rPr kumimoji="0" lang="en-IE" sz="28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 weaponised</a:t>
            </a:r>
            <a:endParaRPr lang="en-IE" sz="2800" dirty="0">
              <a:latin typeface="Aptos" panose="020B0004020202020204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IE" sz="28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Not fairness - Policing of women, intersex &amp; trans bodies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A42DE480-E05F-422A-B9B7-CBFC662E6B96}"/>
              </a:ext>
            </a:extLst>
          </p:cNvPr>
          <p:cNvGrpSpPr/>
          <p:nvPr/>
        </p:nvGrpSpPr>
        <p:grpSpPr>
          <a:xfrm>
            <a:off x="9315228" y="0"/>
            <a:ext cx="2735126" cy="1244890"/>
            <a:chOff x="9315228" y="0"/>
            <a:chExt cx="2735126" cy="1244890"/>
          </a:xfrm>
        </p:grpSpPr>
        <p:pic>
          <p:nvPicPr>
            <p:cNvPr id="5" name="Picture 2" descr="Annual Conference 2025 | ILGA-Europe">
              <a:extLst>
                <a:ext uri="{FF2B5EF4-FFF2-40B4-BE49-F238E27FC236}">
                  <a16:creationId xmlns:a16="http://schemas.microsoft.com/office/drawing/2014/main" id="{B40861C7-25A7-1A21-45AF-CB08351CFD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315228" y="0"/>
              <a:ext cx="2206895" cy="882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Grafik 6" descr="Ein Bild, das Text, Schrift, Grafiken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5C6E75F9-E73E-9442-7C6D-CACC37314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247612" y="85695"/>
              <a:ext cx="802742" cy="11591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35064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35CBF-E277-2E6A-BE11-3F57EF32F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858AF3-41DF-AAC3-B43D-851C332D7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230878" y="276621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de-DE" dirty="0" err="1"/>
              <a:t>Avoid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 err="1"/>
              <a:t>harmful</a:t>
            </a:r>
            <a:r>
              <a:rPr lang="de-DE" dirty="0"/>
              <a:t> </a:t>
            </a:r>
            <a:r>
              <a:rPr lang="de-DE" dirty="0" err="1"/>
              <a:t>advocacy</a:t>
            </a:r>
            <a:endParaRPr lang="en-IE" noProof="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3A79B181-32BB-0A40-E126-F45CB2C413CD}"/>
              </a:ext>
            </a:extLst>
          </p:cNvPr>
          <p:cNvSpPr/>
          <p:nvPr/>
        </p:nvSpPr>
        <p:spPr>
          <a:xfrm>
            <a:off x="-2006111" y="525918"/>
            <a:ext cx="6192031" cy="5806153"/>
          </a:xfrm>
          <a:prstGeom prst="ellipse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noProof="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8644CD1-65BC-DB49-A19A-B36F43DD0749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5410687" y="1874725"/>
            <a:ext cx="6583193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ptos" panose="020B0004020202020204" pitchFamily="34" charset="0"/>
              </a:rPr>
              <a:t>Don’t say: </a:t>
            </a:r>
          </a:p>
          <a:p>
            <a:pPr lvl="1"/>
            <a:r>
              <a:rPr lang="en-US" sz="2800" dirty="0">
                <a:latin typeface="Aptos" panose="020B0004020202020204" pitchFamily="34" charset="0"/>
              </a:rPr>
              <a:t>“If intersex children get surgeries, trans people should get care.”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ptos" panose="020B0004020202020204" pitchFamily="34" charset="0"/>
              </a:rPr>
              <a:t>Better principle: </a:t>
            </a:r>
          </a:p>
          <a:p>
            <a:pPr lvl="1"/>
            <a:r>
              <a:rPr lang="en-US" sz="2800" dirty="0">
                <a:latin typeface="Aptos" panose="020B0004020202020204" pitchFamily="34" charset="0"/>
              </a:rPr>
              <a:t>No one should be cut or denied without consent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ptos" panose="020B0004020202020204" pitchFamily="34" charset="0"/>
              </a:rPr>
              <a:t>Solidarity, not trade-offs</a:t>
            </a:r>
            <a:endParaRPr lang="en-IE" sz="2800" dirty="0">
              <a:latin typeface="Aptos" panose="020B0004020202020204" pitchFamily="34" charset="0"/>
            </a:endParaRP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DEEAC403-ABA6-0E6C-8205-2595590F7C7D}"/>
              </a:ext>
            </a:extLst>
          </p:cNvPr>
          <p:cNvGrpSpPr/>
          <p:nvPr/>
        </p:nvGrpSpPr>
        <p:grpSpPr>
          <a:xfrm>
            <a:off x="9315228" y="0"/>
            <a:ext cx="2735126" cy="1244890"/>
            <a:chOff x="9315228" y="0"/>
            <a:chExt cx="2735126" cy="1244890"/>
          </a:xfrm>
        </p:grpSpPr>
        <p:pic>
          <p:nvPicPr>
            <p:cNvPr id="5" name="Picture 2" descr="Annual Conference 2025 | ILGA-Europe">
              <a:extLst>
                <a:ext uri="{FF2B5EF4-FFF2-40B4-BE49-F238E27FC236}">
                  <a16:creationId xmlns:a16="http://schemas.microsoft.com/office/drawing/2014/main" id="{81420995-4353-756A-A3A9-77288D1455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315228" y="0"/>
              <a:ext cx="2206895" cy="882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Grafik 6" descr="Ein Bild, das Text, Schrift, Grafiken, Grafikdesign enthält.&#10;&#10;KI-generierte Inhalte können fehlerhaft sein.">
              <a:extLst>
                <a:ext uri="{FF2B5EF4-FFF2-40B4-BE49-F238E27FC236}">
                  <a16:creationId xmlns:a16="http://schemas.microsoft.com/office/drawing/2014/main" id="{E4DCBABB-8276-57C4-90EE-1EED4ADFD56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247612" y="85695"/>
              <a:ext cx="802742" cy="11591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07244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336</Words>
  <Application>Microsoft Office PowerPoint</Application>
  <PresentationFormat>Breitbild</PresentationFormat>
  <Paragraphs>47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</vt:lpstr>
      <vt:lpstr>Resisting  Medical Control</vt:lpstr>
      <vt:lpstr>Different practices, same logic:  control over our bodies.</vt:lpstr>
      <vt:lpstr>What We Are  Tackling</vt:lpstr>
      <vt:lpstr>Medicalisation  ≠  Care</vt:lpstr>
      <vt:lpstr>The Hypocrisy  Around Medicines</vt:lpstr>
      <vt:lpstr>Erasure in  Research &amp; Policy</vt:lpstr>
      <vt:lpstr>Sex Work &amp; Stigma  (Europe)</vt:lpstr>
      <vt:lpstr>Sport as Policing</vt:lpstr>
      <vt:lpstr>Avoid  harmful advocacy</vt:lpstr>
      <vt:lpstr>What to do  (for trans health  advocates)</vt:lpstr>
      <vt:lpstr>Refuse division. Build alliances. Intersex justice &amp; trans justice are linked. Every body counts.  </vt:lpstr>
      <vt:lpstr>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Lucy Metko</dc:creator>
  <cp:lastModifiedBy>Lucy Metko</cp:lastModifiedBy>
  <cp:revision>1</cp:revision>
  <dcterms:created xsi:type="dcterms:W3CDTF">2025-10-13T09:35:21Z</dcterms:created>
  <dcterms:modified xsi:type="dcterms:W3CDTF">2025-10-13T14:12:57Z</dcterms:modified>
</cp:coreProperties>
</file>