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Nunito 1" panose="020B0604020202020204" charset="0"/>
      <p:regular r:id="rId16"/>
    </p:embeddedFont>
    <p:embeddedFont>
      <p:font typeface="Nunito 1 Bold" panose="020B0604020202020204" charset="0"/>
      <p:regular r:id="rId17"/>
    </p:embeddedFont>
    <p:embeddedFont>
      <p:font typeface="Open Sans" panose="020B0606030504020204" pitchFamily="34" charset="0"/>
      <p:regular r:id="rId18"/>
    </p:embeddedFont>
    <p:embeddedFont>
      <p:font typeface="Open Sans Bold" panose="020B0604020202020204" charset="0"/>
      <p:regular r:id="rId19"/>
    </p:embeddedFont>
    <p:embeddedFont>
      <p:font typeface="Sifonn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20" y="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.svg"/><Relationship Id="rId7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sv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1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68911" y="4534634"/>
            <a:ext cx="11419089" cy="5752366"/>
          </a:xfrm>
          <a:custGeom>
            <a:avLst/>
            <a:gdLst/>
            <a:ahLst/>
            <a:cxnLst/>
            <a:rect l="l" t="t" r="r" b="b"/>
            <a:pathLst>
              <a:path w="11419089" h="5752366">
                <a:moveTo>
                  <a:pt x="0" y="0"/>
                </a:moveTo>
                <a:lnTo>
                  <a:pt x="11419089" y="0"/>
                </a:lnTo>
                <a:lnTo>
                  <a:pt x="11419089" y="5752366"/>
                </a:lnTo>
                <a:lnTo>
                  <a:pt x="0" y="57523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TextBox 3"/>
          <p:cNvSpPr txBox="1"/>
          <p:nvPr/>
        </p:nvSpPr>
        <p:spPr>
          <a:xfrm>
            <a:off x="1279134" y="2230180"/>
            <a:ext cx="11831725" cy="5356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75"/>
              </a:lnSpc>
            </a:pPr>
            <a:r>
              <a:rPr lang="en-US" sz="9522" b="1" spc="19">
                <a:solidFill>
                  <a:srgbClr val="FFD800"/>
                </a:solidFill>
                <a:latin typeface="Sifonn"/>
                <a:ea typeface="Sifonn"/>
                <a:cs typeface="Sifonn"/>
                <a:sym typeface="Sifonn"/>
              </a:rPr>
              <a:t>Resisting Anti-rights Attacks: Inclusive Healthcare with Intersex Justice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79134" y="7915986"/>
            <a:ext cx="8960573" cy="748612"/>
            <a:chOff x="0" y="0"/>
            <a:chExt cx="10899384" cy="9105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899384" cy="911860"/>
            </a:xfrm>
            <a:custGeom>
              <a:avLst/>
              <a:gdLst/>
              <a:ahLst/>
              <a:cxnLst/>
              <a:rect l="l" t="t" r="r" b="b"/>
              <a:pathLst>
                <a:path w="10899384" h="911860">
                  <a:moveTo>
                    <a:pt x="10443454" y="0"/>
                  </a:moveTo>
                  <a:lnTo>
                    <a:pt x="9751637" y="0"/>
                  </a:lnTo>
                  <a:lnTo>
                    <a:pt x="9751637" y="1270"/>
                  </a:lnTo>
                  <a:lnTo>
                    <a:pt x="911860" y="1270"/>
                  </a:lnTo>
                  <a:lnTo>
                    <a:pt x="911860" y="0"/>
                  </a:lnTo>
                  <a:lnTo>
                    <a:pt x="455930" y="0"/>
                  </a:lnTo>
                  <a:cubicBezTo>
                    <a:pt x="204470" y="0"/>
                    <a:pt x="0" y="204470"/>
                    <a:pt x="0" y="455930"/>
                  </a:cubicBezTo>
                  <a:cubicBezTo>
                    <a:pt x="0" y="707390"/>
                    <a:pt x="204470" y="911860"/>
                    <a:pt x="455930" y="911860"/>
                  </a:cubicBezTo>
                  <a:lnTo>
                    <a:pt x="10443454" y="911860"/>
                  </a:lnTo>
                  <a:cubicBezTo>
                    <a:pt x="10694914" y="911860"/>
                    <a:pt x="10899384" y="708660"/>
                    <a:pt x="10899384" y="457200"/>
                  </a:cubicBezTo>
                  <a:cubicBezTo>
                    <a:pt x="10899384" y="205740"/>
                    <a:pt x="10694914" y="0"/>
                    <a:pt x="10443454" y="0"/>
                  </a:cubicBezTo>
                  <a:close/>
                </a:path>
              </a:pathLst>
            </a:custGeom>
            <a:solidFill>
              <a:srgbClr val="FFD800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6" name="Freeform 6"/>
            <p:cNvSpPr/>
            <p:nvPr/>
          </p:nvSpPr>
          <p:spPr>
            <a:xfrm>
              <a:off x="341630" y="227330"/>
              <a:ext cx="1808480" cy="228600"/>
            </a:xfrm>
            <a:custGeom>
              <a:avLst/>
              <a:gdLst/>
              <a:ahLst/>
              <a:cxnLst/>
              <a:rect l="l" t="t" r="r" b="b"/>
              <a:pathLst>
                <a:path w="1808480" h="228600">
                  <a:moveTo>
                    <a:pt x="1695450" y="0"/>
                  </a:moveTo>
                  <a:lnTo>
                    <a:pt x="114300" y="0"/>
                  </a:lnTo>
                  <a:cubicBezTo>
                    <a:pt x="50800" y="0"/>
                    <a:pt x="0" y="50800"/>
                    <a:pt x="0" y="114300"/>
                  </a:cubicBezTo>
                  <a:cubicBezTo>
                    <a:pt x="0" y="177800"/>
                    <a:pt x="50800" y="228600"/>
                    <a:pt x="114300" y="228600"/>
                  </a:cubicBezTo>
                  <a:lnTo>
                    <a:pt x="570230" y="228600"/>
                  </a:lnTo>
                  <a:lnTo>
                    <a:pt x="570230" y="227330"/>
                  </a:lnTo>
                  <a:lnTo>
                    <a:pt x="1694180" y="227330"/>
                  </a:lnTo>
                  <a:cubicBezTo>
                    <a:pt x="1757680" y="227330"/>
                    <a:pt x="1808480" y="176530"/>
                    <a:pt x="1808480" y="113030"/>
                  </a:cubicBezTo>
                  <a:cubicBezTo>
                    <a:pt x="1808480" y="49530"/>
                    <a:pt x="1757680" y="0"/>
                    <a:pt x="1695450" y="0"/>
                  </a:cubicBezTo>
                  <a:close/>
                </a:path>
              </a:pathLst>
            </a:custGeom>
            <a:solidFill>
              <a:srgbClr val="FFD800"/>
            </a:solid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03349" y="8123803"/>
            <a:ext cx="8904881" cy="361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1"/>
              </a:lnSpc>
            </a:pPr>
            <a:r>
              <a:rPr lang="en-US" sz="2583" spc="5">
                <a:solidFill>
                  <a:srgbClr val="6A1B9A"/>
                </a:solidFill>
                <a:latin typeface="Nunito 1"/>
                <a:ea typeface="Nunito 1"/>
                <a:cs typeface="Nunito 1"/>
                <a:sym typeface="Nunito 1"/>
              </a:rPr>
              <a:t>SORCHA NÍ FHAOLÁIN • INTERSEX IRELAND / EIWH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7300258" y="752475"/>
            <a:ext cx="225742" cy="285750"/>
            <a:chOff x="0" y="0"/>
            <a:chExt cx="300990" cy="381000"/>
          </a:xfrm>
        </p:grpSpPr>
        <p:sp>
          <p:nvSpPr>
            <p:cNvPr id="9" name="Freeform 9"/>
            <p:cNvSpPr/>
            <p:nvPr/>
          </p:nvSpPr>
          <p:spPr>
            <a:xfrm>
              <a:off x="46990" y="49530"/>
              <a:ext cx="208280" cy="280670"/>
            </a:xfrm>
            <a:custGeom>
              <a:avLst/>
              <a:gdLst/>
              <a:ahLst/>
              <a:cxnLst/>
              <a:rect l="l" t="t" r="r" b="b"/>
              <a:pathLst>
                <a:path w="208280" h="280670">
                  <a:moveTo>
                    <a:pt x="44450" y="203200"/>
                  </a:moveTo>
                  <a:cubicBezTo>
                    <a:pt x="50800" y="40640"/>
                    <a:pt x="63500" y="25400"/>
                    <a:pt x="76200" y="15240"/>
                  </a:cubicBezTo>
                  <a:cubicBezTo>
                    <a:pt x="87630" y="6350"/>
                    <a:pt x="99060" y="2540"/>
                    <a:pt x="113030" y="1270"/>
                  </a:cubicBezTo>
                  <a:cubicBezTo>
                    <a:pt x="128270" y="0"/>
                    <a:pt x="153670" y="3810"/>
                    <a:pt x="167640" y="15240"/>
                  </a:cubicBezTo>
                  <a:cubicBezTo>
                    <a:pt x="184150" y="27940"/>
                    <a:pt x="201930" y="55880"/>
                    <a:pt x="201930" y="81280"/>
                  </a:cubicBezTo>
                  <a:cubicBezTo>
                    <a:pt x="203200" y="116840"/>
                    <a:pt x="162560" y="187960"/>
                    <a:pt x="137160" y="210820"/>
                  </a:cubicBezTo>
                  <a:cubicBezTo>
                    <a:pt x="123190" y="224790"/>
                    <a:pt x="105410" y="229870"/>
                    <a:pt x="90170" y="231140"/>
                  </a:cubicBezTo>
                  <a:cubicBezTo>
                    <a:pt x="73660" y="232410"/>
                    <a:pt x="53340" y="227330"/>
                    <a:pt x="39370" y="218440"/>
                  </a:cubicBezTo>
                  <a:cubicBezTo>
                    <a:pt x="25400" y="209550"/>
                    <a:pt x="12700" y="193040"/>
                    <a:pt x="7620" y="177800"/>
                  </a:cubicBezTo>
                  <a:cubicBezTo>
                    <a:pt x="1270" y="162560"/>
                    <a:pt x="1270" y="140970"/>
                    <a:pt x="6350" y="125730"/>
                  </a:cubicBezTo>
                  <a:cubicBezTo>
                    <a:pt x="11430" y="110490"/>
                    <a:pt x="21590" y="92710"/>
                    <a:pt x="36830" y="83820"/>
                  </a:cubicBezTo>
                  <a:cubicBezTo>
                    <a:pt x="54610" y="73660"/>
                    <a:pt x="91440" y="66040"/>
                    <a:pt x="113030" y="74930"/>
                  </a:cubicBezTo>
                  <a:cubicBezTo>
                    <a:pt x="133350" y="82550"/>
                    <a:pt x="156210" y="111760"/>
                    <a:pt x="162560" y="132080"/>
                  </a:cubicBezTo>
                  <a:cubicBezTo>
                    <a:pt x="167640" y="148590"/>
                    <a:pt x="165100" y="167640"/>
                    <a:pt x="157480" y="182880"/>
                  </a:cubicBezTo>
                  <a:cubicBezTo>
                    <a:pt x="151130" y="198120"/>
                    <a:pt x="138430" y="214630"/>
                    <a:pt x="123190" y="220980"/>
                  </a:cubicBezTo>
                  <a:cubicBezTo>
                    <a:pt x="104140" y="229870"/>
                    <a:pt x="66040" y="231140"/>
                    <a:pt x="46990" y="222250"/>
                  </a:cubicBezTo>
                  <a:cubicBezTo>
                    <a:pt x="30480" y="215900"/>
                    <a:pt x="17780" y="200660"/>
                    <a:pt x="10160" y="185420"/>
                  </a:cubicBezTo>
                  <a:cubicBezTo>
                    <a:pt x="3810" y="171450"/>
                    <a:pt x="0" y="153670"/>
                    <a:pt x="3810" y="134620"/>
                  </a:cubicBezTo>
                  <a:cubicBezTo>
                    <a:pt x="11430" y="101600"/>
                    <a:pt x="46990" y="34290"/>
                    <a:pt x="76200" y="15240"/>
                  </a:cubicBezTo>
                  <a:cubicBezTo>
                    <a:pt x="97790" y="1270"/>
                    <a:pt x="130810" y="0"/>
                    <a:pt x="151130" y="6350"/>
                  </a:cubicBezTo>
                  <a:cubicBezTo>
                    <a:pt x="167640" y="11430"/>
                    <a:pt x="184150" y="29210"/>
                    <a:pt x="193040" y="43180"/>
                  </a:cubicBezTo>
                  <a:cubicBezTo>
                    <a:pt x="200660" y="55880"/>
                    <a:pt x="200660" y="64770"/>
                    <a:pt x="201930" y="81280"/>
                  </a:cubicBezTo>
                  <a:cubicBezTo>
                    <a:pt x="205740" y="113030"/>
                    <a:pt x="208280" y="189230"/>
                    <a:pt x="198120" y="222250"/>
                  </a:cubicBezTo>
                  <a:cubicBezTo>
                    <a:pt x="190500" y="242570"/>
                    <a:pt x="180340" y="257810"/>
                    <a:pt x="166370" y="266700"/>
                  </a:cubicBezTo>
                  <a:cubicBezTo>
                    <a:pt x="152400" y="276860"/>
                    <a:pt x="128270" y="280670"/>
                    <a:pt x="113030" y="280670"/>
                  </a:cubicBezTo>
                  <a:cubicBezTo>
                    <a:pt x="100330" y="279400"/>
                    <a:pt x="87630" y="275590"/>
                    <a:pt x="77470" y="266700"/>
                  </a:cubicBezTo>
                  <a:cubicBezTo>
                    <a:pt x="63500" y="255270"/>
                    <a:pt x="44450" y="203200"/>
                    <a:pt x="44450" y="203200"/>
                  </a:cubicBezTo>
                </a:path>
              </a:pathLst>
            </a:custGeom>
            <a:solidFill>
              <a:srgbClr val="6A1B9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308830" y="807720"/>
            <a:ext cx="182880" cy="189548"/>
            <a:chOff x="0" y="0"/>
            <a:chExt cx="243840" cy="252730"/>
          </a:xfrm>
        </p:grpSpPr>
        <p:sp>
          <p:nvSpPr>
            <p:cNvPr id="11" name="Freeform 11"/>
            <p:cNvSpPr/>
            <p:nvPr/>
          </p:nvSpPr>
          <p:spPr>
            <a:xfrm>
              <a:off x="44450" y="49530"/>
              <a:ext cx="148590" cy="153670"/>
            </a:xfrm>
            <a:custGeom>
              <a:avLst/>
              <a:gdLst/>
              <a:ahLst/>
              <a:cxnLst/>
              <a:rect l="l" t="t" r="r" b="b"/>
              <a:pathLst>
                <a:path w="148590" h="153670">
                  <a:moveTo>
                    <a:pt x="148590" y="53340"/>
                  </a:moveTo>
                  <a:cubicBezTo>
                    <a:pt x="129540" y="133350"/>
                    <a:pt x="118110" y="139700"/>
                    <a:pt x="106680" y="144780"/>
                  </a:cubicBezTo>
                  <a:cubicBezTo>
                    <a:pt x="96520" y="149860"/>
                    <a:pt x="83820" y="153670"/>
                    <a:pt x="71120" y="151130"/>
                  </a:cubicBezTo>
                  <a:cubicBezTo>
                    <a:pt x="53340" y="148590"/>
                    <a:pt x="21590" y="133350"/>
                    <a:pt x="10160" y="115570"/>
                  </a:cubicBezTo>
                  <a:cubicBezTo>
                    <a:pt x="0" y="96520"/>
                    <a:pt x="1270" y="62230"/>
                    <a:pt x="6350" y="44450"/>
                  </a:cubicBezTo>
                  <a:cubicBezTo>
                    <a:pt x="10160" y="31750"/>
                    <a:pt x="20320" y="22860"/>
                    <a:pt x="29210" y="15240"/>
                  </a:cubicBezTo>
                  <a:cubicBezTo>
                    <a:pt x="38100" y="8890"/>
                    <a:pt x="49530" y="1270"/>
                    <a:pt x="62230" y="1270"/>
                  </a:cubicBezTo>
                  <a:cubicBezTo>
                    <a:pt x="81280" y="0"/>
                    <a:pt x="129540" y="21590"/>
                    <a:pt x="129540" y="21590"/>
                  </a:cubicBezTo>
                </a:path>
              </a:pathLst>
            </a:custGeom>
            <a:solidFill>
              <a:srgbClr val="6A1B9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296448" y="757238"/>
            <a:ext cx="205740" cy="249555"/>
            <a:chOff x="0" y="0"/>
            <a:chExt cx="274320" cy="332740"/>
          </a:xfrm>
        </p:grpSpPr>
        <p:sp>
          <p:nvSpPr>
            <p:cNvPr id="13" name="Freeform 13"/>
            <p:cNvSpPr/>
            <p:nvPr/>
          </p:nvSpPr>
          <p:spPr>
            <a:xfrm>
              <a:off x="49530" y="44450"/>
              <a:ext cx="177800" cy="241300"/>
            </a:xfrm>
            <a:custGeom>
              <a:avLst/>
              <a:gdLst/>
              <a:ahLst/>
              <a:cxnLst/>
              <a:rect l="l" t="t" r="r" b="b"/>
              <a:pathLst>
                <a:path w="177800" h="241300">
                  <a:moveTo>
                    <a:pt x="1270" y="143510"/>
                  </a:moveTo>
                  <a:cubicBezTo>
                    <a:pt x="43180" y="20320"/>
                    <a:pt x="55880" y="10160"/>
                    <a:pt x="71120" y="6350"/>
                  </a:cubicBezTo>
                  <a:cubicBezTo>
                    <a:pt x="91440" y="0"/>
                    <a:pt x="127000" y="6350"/>
                    <a:pt x="143510" y="16510"/>
                  </a:cubicBezTo>
                  <a:cubicBezTo>
                    <a:pt x="157480" y="25400"/>
                    <a:pt x="167640" y="41910"/>
                    <a:pt x="172720" y="57150"/>
                  </a:cubicBezTo>
                  <a:cubicBezTo>
                    <a:pt x="176530" y="72390"/>
                    <a:pt x="177800" y="92710"/>
                    <a:pt x="170180" y="106680"/>
                  </a:cubicBezTo>
                  <a:cubicBezTo>
                    <a:pt x="161290" y="125730"/>
                    <a:pt x="135890" y="149860"/>
                    <a:pt x="115570" y="154940"/>
                  </a:cubicBezTo>
                  <a:cubicBezTo>
                    <a:pt x="93980" y="160020"/>
                    <a:pt x="59690" y="151130"/>
                    <a:pt x="44450" y="137160"/>
                  </a:cubicBezTo>
                  <a:cubicBezTo>
                    <a:pt x="29210" y="121920"/>
                    <a:pt x="16510" y="88900"/>
                    <a:pt x="20320" y="67310"/>
                  </a:cubicBezTo>
                  <a:cubicBezTo>
                    <a:pt x="22860" y="46990"/>
                    <a:pt x="44450" y="17780"/>
                    <a:pt x="63500" y="8890"/>
                  </a:cubicBezTo>
                  <a:cubicBezTo>
                    <a:pt x="82550" y="0"/>
                    <a:pt x="118110" y="3810"/>
                    <a:pt x="137160" y="11430"/>
                  </a:cubicBezTo>
                  <a:cubicBezTo>
                    <a:pt x="151130" y="19050"/>
                    <a:pt x="163830" y="35560"/>
                    <a:pt x="168910" y="49530"/>
                  </a:cubicBezTo>
                  <a:cubicBezTo>
                    <a:pt x="175260" y="63500"/>
                    <a:pt x="175260" y="80010"/>
                    <a:pt x="172720" y="99060"/>
                  </a:cubicBezTo>
                  <a:cubicBezTo>
                    <a:pt x="170180" y="127000"/>
                    <a:pt x="158750" y="176530"/>
                    <a:pt x="142240" y="200660"/>
                  </a:cubicBezTo>
                  <a:cubicBezTo>
                    <a:pt x="132080" y="217170"/>
                    <a:pt x="118110" y="231140"/>
                    <a:pt x="101600" y="236220"/>
                  </a:cubicBezTo>
                  <a:cubicBezTo>
                    <a:pt x="81280" y="241300"/>
                    <a:pt x="46990" y="234950"/>
                    <a:pt x="30480" y="226060"/>
                  </a:cubicBezTo>
                  <a:cubicBezTo>
                    <a:pt x="19050" y="219710"/>
                    <a:pt x="11430" y="210820"/>
                    <a:pt x="6350" y="198120"/>
                  </a:cubicBezTo>
                  <a:cubicBezTo>
                    <a:pt x="0" y="184150"/>
                    <a:pt x="1270" y="143510"/>
                    <a:pt x="1270" y="143510"/>
                  </a:cubicBezTo>
                </a:path>
              </a:pathLst>
            </a:custGeom>
            <a:solidFill>
              <a:srgbClr val="6A1B9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78456" y="1038225"/>
            <a:ext cx="5073613" cy="12440451"/>
            <a:chOff x="0" y="0"/>
            <a:chExt cx="6764818" cy="16587268"/>
          </a:xfrm>
        </p:grpSpPr>
        <p:sp>
          <p:nvSpPr>
            <p:cNvPr id="15" name="Freeform 15"/>
            <p:cNvSpPr/>
            <p:nvPr/>
          </p:nvSpPr>
          <p:spPr>
            <a:xfrm>
              <a:off x="0" y="480559"/>
              <a:ext cx="6764818" cy="16106709"/>
            </a:xfrm>
            <a:custGeom>
              <a:avLst/>
              <a:gdLst/>
              <a:ahLst/>
              <a:cxnLst/>
              <a:rect l="l" t="t" r="r" b="b"/>
              <a:pathLst>
                <a:path w="6764818" h="16106709">
                  <a:moveTo>
                    <a:pt x="0" y="0"/>
                  </a:moveTo>
                  <a:lnTo>
                    <a:pt x="6764818" y="0"/>
                  </a:lnTo>
                  <a:lnTo>
                    <a:pt x="6764818" y="16106709"/>
                  </a:lnTo>
                  <a:lnTo>
                    <a:pt x="0" y="1610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6" name="Freeform 16"/>
            <p:cNvSpPr/>
            <p:nvPr/>
          </p:nvSpPr>
          <p:spPr>
            <a:xfrm rot="-4092426">
              <a:off x="4215657" y="648542"/>
              <a:ext cx="1964926" cy="1309951"/>
            </a:xfrm>
            <a:custGeom>
              <a:avLst/>
              <a:gdLst/>
              <a:ahLst/>
              <a:cxnLst/>
              <a:rect l="l" t="t" r="r" b="b"/>
              <a:pathLst>
                <a:path w="1964926" h="1309951">
                  <a:moveTo>
                    <a:pt x="0" y="0"/>
                  </a:moveTo>
                  <a:lnTo>
                    <a:pt x="1964926" y="0"/>
                  </a:lnTo>
                  <a:lnTo>
                    <a:pt x="1964926" y="1309951"/>
                  </a:lnTo>
                  <a:lnTo>
                    <a:pt x="0" y="1309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grpSp>
          <p:nvGrpSpPr>
            <p:cNvPr id="17" name="Group 17"/>
            <p:cNvGrpSpPr/>
            <p:nvPr/>
          </p:nvGrpSpPr>
          <p:grpSpPr>
            <a:xfrm rot="-4101456">
              <a:off x="4951045" y="1395477"/>
              <a:ext cx="2008222" cy="273061"/>
              <a:chOff x="0" y="0"/>
              <a:chExt cx="433164" cy="5889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33164" cy="58898"/>
              </a:xfrm>
              <a:custGeom>
                <a:avLst/>
                <a:gdLst/>
                <a:ahLst/>
                <a:cxnLst/>
                <a:rect l="l" t="t" r="r" b="b"/>
                <a:pathLst>
                  <a:path w="433164" h="58898">
                    <a:moveTo>
                      <a:pt x="0" y="0"/>
                    </a:moveTo>
                    <a:lnTo>
                      <a:pt x="433164" y="0"/>
                    </a:lnTo>
                    <a:lnTo>
                      <a:pt x="433164" y="58898"/>
                    </a:lnTo>
                    <a:lnTo>
                      <a:pt x="0" y="58898"/>
                    </a:lnTo>
                    <a:close/>
                  </a:path>
                </a:pathLst>
              </a:custGeom>
              <a:solidFill>
                <a:srgbClr val="6A1B9A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28575"/>
                <a:ext cx="433164" cy="30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40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-4101456">
              <a:off x="3468697" y="847149"/>
              <a:ext cx="2008222" cy="273061"/>
              <a:chOff x="0" y="0"/>
              <a:chExt cx="433164" cy="5889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33164" cy="58898"/>
              </a:xfrm>
              <a:custGeom>
                <a:avLst/>
                <a:gdLst/>
                <a:ahLst/>
                <a:cxnLst/>
                <a:rect l="l" t="t" r="r" b="b"/>
                <a:pathLst>
                  <a:path w="433164" h="58898">
                    <a:moveTo>
                      <a:pt x="0" y="0"/>
                    </a:moveTo>
                    <a:lnTo>
                      <a:pt x="433164" y="0"/>
                    </a:lnTo>
                    <a:lnTo>
                      <a:pt x="433164" y="58898"/>
                    </a:lnTo>
                    <a:lnTo>
                      <a:pt x="0" y="58898"/>
                    </a:lnTo>
                    <a:close/>
                  </a:path>
                </a:pathLst>
              </a:custGeom>
              <a:solidFill>
                <a:srgbClr val="6A1B9A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28575"/>
                <a:ext cx="433164" cy="30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4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1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379969"/>
            <a:ext cx="9775573" cy="1035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49"/>
              </a:lnSpc>
            </a:pPr>
            <a:r>
              <a:rPr lang="en-US" sz="6999" b="1" spc="13">
                <a:solidFill>
                  <a:srgbClr val="FFD800"/>
                </a:solidFill>
                <a:latin typeface="Sifonn"/>
                <a:ea typeface="Sifonn"/>
                <a:cs typeface="Sifonn"/>
                <a:sym typeface="Sifonn"/>
              </a:rPr>
              <a:t>Division is a trap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4050932"/>
            <a:ext cx="14493682" cy="281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7" lvl="1" indent="-410209" algn="l">
              <a:lnSpc>
                <a:spcPts val="5699"/>
              </a:lnSpc>
              <a:buFont typeface="Arial"/>
              <a:buChar char="•"/>
            </a:pPr>
            <a:r>
              <a:rPr lang="en-US" sz="3799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Separating intersex from trans feeds the far right.</a:t>
            </a:r>
          </a:p>
          <a:p>
            <a:pPr marL="820417" lvl="1" indent="-410209" algn="l">
              <a:lnSpc>
                <a:spcPts val="5699"/>
              </a:lnSpc>
              <a:buFont typeface="Arial"/>
              <a:buChar char="•"/>
            </a:pPr>
            <a:r>
              <a:rPr lang="en-US" sz="3799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Both face medicalisation, exclusion, and bodily control.</a:t>
            </a:r>
          </a:p>
          <a:p>
            <a:pPr marL="820417" lvl="1" indent="-410209" algn="l">
              <a:lnSpc>
                <a:spcPts val="5699"/>
              </a:lnSpc>
              <a:buFont typeface="Arial"/>
              <a:buChar char="•"/>
            </a:pPr>
            <a:r>
              <a:rPr lang="en-US" sz="3799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Far-right narratives exploit division to undermine solidarity.</a:t>
            </a:r>
          </a:p>
          <a:p>
            <a:pPr algn="l">
              <a:lnSpc>
                <a:spcPts val="5699"/>
              </a:lnSpc>
            </a:pPr>
            <a:endParaRPr lang="en-US" sz="3799" spc="7">
              <a:solidFill>
                <a:srgbClr val="FFD800"/>
              </a:solidFill>
              <a:latin typeface="Nunito 1"/>
              <a:ea typeface="Nunito 1"/>
              <a:cs typeface="Nunito 1"/>
              <a:sym typeface="Nunito 1"/>
            </a:endParaRPr>
          </a:p>
        </p:txBody>
      </p:sp>
      <p:sp>
        <p:nvSpPr>
          <p:cNvPr id="4" name="Freeform 4"/>
          <p:cNvSpPr/>
          <p:nvPr/>
        </p:nvSpPr>
        <p:spPr>
          <a:xfrm rot="1722284">
            <a:off x="10588075" y="159987"/>
            <a:ext cx="9984544" cy="4592890"/>
          </a:xfrm>
          <a:custGeom>
            <a:avLst/>
            <a:gdLst/>
            <a:ahLst/>
            <a:cxnLst/>
            <a:rect l="l" t="t" r="r" b="b"/>
            <a:pathLst>
              <a:path w="9984544" h="4592890">
                <a:moveTo>
                  <a:pt x="0" y="0"/>
                </a:moveTo>
                <a:lnTo>
                  <a:pt x="9984544" y="0"/>
                </a:lnTo>
                <a:lnTo>
                  <a:pt x="9984544" y="4592890"/>
                </a:lnTo>
                <a:lnTo>
                  <a:pt x="0" y="4592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5" name="Group 5"/>
          <p:cNvGrpSpPr/>
          <p:nvPr/>
        </p:nvGrpSpPr>
        <p:grpSpPr>
          <a:xfrm>
            <a:off x="12984189" y="2532632"/>
            <a:ext cx="822691" cy="535527"/>
            <a:chOff x="0" y="0"/>
            <a:chExt cx="1248645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48645" cy="812800"/>
            </a:xfrm>
            <a:custGeom>
              <a:avLst/>
              <a:gdLst/>
              <a:ahLst/>
              <a:cxnLst/>
              <a:rect l="l" t="t" r="r" b="b"/>
              <a:pathLst>
                <a:path w="1248645" h="812800">
                  <a:moveTo>
                    <a:pt x="1248645" y="406400"/>
                  </a:moveTo>
                  <a:lnTo>
                    <a:pt x="842245" y="0"/>
                  </a:lnTo>
                  <a:lnTo>
                    <a:pt x="84224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842245" y="609600"/>
                  </a:lnTo>
                  <a:lnTo>
                    <a:pt x="842245" y="812800"/>
                  </a:lnTo>
                  <a:lnTo>
                    <a:pt x="1248645" y="406400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65100"/>
              <a:ext cx="114704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63169" y="7050010"/>
            <a:ext cx="11161663" cy="141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  <a:spcBef>
                <a:spcPct val="0"/>
              </a:spcBef>
            </a:pPr>
            <a:r>
              <a:rPr lang="en-US" sz="3800" b="1" spc="7">
                <a:solidFill>
                  <a:srgbClr val="FFD800"/>
                </a:solidFill>
                <a:latin typeface="Nunito 1 Bold"/>
                <a:ea typeface="Nunito 1 Bold"/>
                <a:cs typeface="Nunito 1 Bold"/>
                <a:sym typeface="Nunito 1 Bold"/>
              </a:rPr>
              <a:t>The fights are not identical — but they are shared.</a:t>
            </a:r>
          </a:p>
          <a:p>
            <a:pPr algn="ctr">
              <a:lnSpc>
                <a:spcPts val="5700"/>
              </a:lnSpc>
              <a:spcBef>
                <a:spcPct val="0"/>
              </a:spcBef>
            </a:pPr>
            <a:r>
              <a:rPr lang="en-US" sz="3800" b="1" spc="7">
                <a:solidFill>
                  <a:srgbClr val="FFD800"/>
                </a:solidFill>
                <a:latin typeface="Nunito 1 Bold"/>
                <a:ea typeface="Nunito 1 Bold"/>
                <a:cs typeface="Nunito 1 Bold"/>
                <a:sym typeface="Nunito 1 Bold"/>
              </a:rPr>
              <a:t> And when we are divided, we lose.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54551" y="2380615"/>
            <a:ext cx="2249314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9"/>
              </a:lnSpc>
              <a:spcBef>
                <a:spcPct val="0"/>
              </a:spcBef>
            </a:pPr>
            <a:r>
              <a:rPr lang="en-US" sz="6999" b="1" spc="13">
                <a:solidFill>
                  <a:srgbClr val="E30200"/>
                </a:solidFill>
                <a:latin typeface="Sifonn"/>
                <a:ea typeface="Sifonn"/>
                <a:cs typeface="Sifonn"/>
                <a:sym typeface="Sifonn"/>
              </a:rPr>
              <a:t>L</a:t>
            </a:r>
            <a:r>
              <a:rPr lang="en-US" sz="6999" b="1" spc="13">
                <a:solidFill>
                  <a:srgbClr val="FF8813"/>
                </a:solidFill>
                <a:latin typeface="Sifonn"/>
                <a:ea typeface="Sifonn"/>
                <a:cs typeface="Sifonn"/>
                <a:sym typeface="Sifonn"/>
              </a:rPr>
              <a:t>G</a:t>
            </a:r>
            <a:r>
              <a:rPr lang="en-US" sz="6999" b="1" spc="13">
                <a:solidFill>
                  <a:srgbClr val="FFD800"/>
                </a:solidFill>
                <a:latin typeface="Sifonn"/>
                <a:ea typeface="Sifonn"/>
                <a:cs typeface="Sifonn"/>
                <a:sym typeface="Sifonn"/>
              </a:rPr>
              <a:t>B</a:t>
            </a:r>
            <a:r>
              <a:rPr lang="en-US" sz="6999" b="1" spc="13">
                <a:solidFill>
                  <a:srgbClr val="08CA03"/>
                </a:solidFill>
                <a:latin typeface="Sifonn"/>
                <a:ea typeface="Sifonn"/>
                <a:cs typeface="Sifonn"/>
                <a:sym typeface="Sifonn"/>
              </a:rPr>
              <a:t>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21155" y="2379969"/>
            <a:ext cx="641896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9"/>
              </a:lnSpc>
              <a:spcBef>
                <a:spcPct val="0"/>
              </a:spcBef>
            </a:pPr>
            <a:r>
              <a:rPr lang="en-US" sz="6999" b="1" spc="13">
                <a:solidFill>
                  <a:srgbClr val="0097F1"/>
                </a:solidFill>
                <a:latin typeface="Sifonn"/>
                <a:ea typeface="Sifonn"/>
                <a:cs typeface="Sifonn"/>
                <a:sym typeface="Sifonn"/>
              </a:rPr>
              <a:t> 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1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460519">
            <a:off x="-3569102" y="-2052579"/>
            <a:ext cx="13396864" cy="6162558"/>
          </a:xfrm>
          <a:custGeom>
            <a:avLst/>
            <a:gdLst/>
            <a:ahLst/>
            <a:cxnLst/>
            <a:rect l="l" t="t" r="r" b="b"/>
            <a:pathLst>
              <a:path w="13396864" h="6162558">
                <a:moveTo>
                  <a:pt x="0" y="0"/>
                </a:moveTo>
                <a:lnTo>
                  <a:pt x="13396864" y="0"/>
                </a:lnTo>
                <a:lnTo>
                  <a:pt x="13396864" y="6162558"/>
                </a:lnTo>
                <a:lnTo>
                  <a:pt x="0" y="6162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TextBox 3"/>
          <p:cNvSpPr txBox="1"/>
          <p:nvPr/>
        </p:nvSpPr>
        <p:spPr>
          <a:xfrm>
            <a:off x="1028700" y="3591068"/>
            <a:ext cx="14589823" cy="4030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6498"/>
              </a:lnSpc>
              <a:buFont typeface="Arial"/>
              <a:buChar char="•"/>
            </a:pPr>
            <a:r>
              <a:rPr lang="en-US" sz="3800">
                <a:solidFill>
                  <a:srgbClr val="FFD800"/>
                </a:solidFill>
                <a:latin typeface="Open Sans"/>
                <a:ea typeface="Open Sans"/>
                <a:cs typeface="Open Sans"/>
                <a:sym typeface="Open Sans"/>
              </a:rPr>
              <a:t>Avoid arguments that compare or rank suffering.</a:t>
            </a:r>
          </a:p>
          <a:p>
            <a:pPr marL="820421" lvl="1" indent="-410210" algn="l">
              <a:lnSpc>
                <a:spcPts val="6498"/>
              </a:lnSpc>
              <a:buFont typeface="Arial"/>
              <a:buChar char="•"/>
            </a:pPr>
            <a:r>
              <a:rPr lang="en-US" sz="3800">
                <a:solidFill>
                  <a:srgbClr val="FFD800"/>
                </a:solidFill>
                <a:latin typeface="Open Sans"/>
                <a:ea typeface="Open Sans"/>
                <a:cs typeface="Open Sans"/>
                <a:sym typeface="Open Sans"/>
              </a:rPr>
              <a:t>Using intersex harm to justify trans access reinforces inequality.</a:t>
            </a:r>
          </a:p>
          <a:p>
            <a:pPr marL="820421" lvl="1" indent="-410210" algn="l">
              <a:lnSpc>
                <a:spcPts val="6498"/>
              </a:lnSpc>
              <a:buFont typeface="Arial"/>
              <a:buChar char="•"/>
            </a:pPr>
            <a:r>
              <a:rPr lang="en-US" sz="3800">
                <a:solidFill>
                  <a:srgbClr val="FFD800"/>
                </a:solidFill>
                <a:latin typeface="Open Sans"/>
                <a:ea typeface="Open Sans"/>
                <a:cs typeface="Open Sans"/>
                <a:sym typeface="Open Sans"/>
              </a:rPr>
              <a:t>The principle must</a:t>
            </a:r>
            <a:r>
              <a:rPr lang="en-US" sz="3800" u="none">
                <a:solidFill>
                  <a:srgbClr val="FFD800"/>
                </a:solidFill>
                <a:latin typeface="Open Sans"/>
                <a:ea typeface="Open Sans"/>
                <a:cs typeface="Open Sans"/>
                <a:sym typeface="Open Sans"/>
              </a:rPr>
              <a:t> be clear: no medical intervention or denial without consent.</a:t>
            </a:r>
          </a:p>
        </p:txBody>
      </p:sp>
      <p:sp>
        <p:nvSpPr>
          <p:cNvPr id="4" name="Freeform 4"/>
          <p:cNvSpPr/>
          <p:nvPr/>
        </p:nvSpPr>
        <p:spPr>
          <a:xfrm>
            <a:off x="15074761" y="6172200"/>
            <a:ext cx="2669477" cy="4114800"/>
          </a:xfrm>
          <a:custGeom>
            <a:avLst/>
            <a:gdLst/>
            <a:ahLst/>
            <a:cxnLst/>
            <a:rect l="l" t="t" r="r" b="b"/>
            <a:pathLst>
              <a:path w="2669477" h="4114800">
                <a:moveTo>
                  <a:pt x="0" y="0"/>
                </a:moveTo>
                <a:lnTo>
                  <a:pt x="2669477" y="0"/>
                </a:lnTo>
                <a:lnTo>
                  <a:pt x="26694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/>
          <p:nvPr/>
        </p:nvSpPr>
        <p:spPr>
          <a:xfrm>
            <a:off x="1028700" y="1761513"/>
            <a:ext cx="1426533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  <a:spcBef>
                <a:spcPct val="0"/>
              </a:spcBef>
            </a:pPr>
            <a:r>
              <a:rPr lang="en-US" sz="6999" b="1">
                <a:solidFill>
                  <a:srgbClr val="FFD8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Avoid harmful advocacy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1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124668">
            <a:off x="-787064" y="-3655109"/>
            <a:ext cx="16536970" cy="7607006"/>
          </a:xfrm>
          <a:custGeom>
            <a:avLst/>
            <a:gdLst/>
            <a:ahLst/>
            <a:cxnLst/>
            <a:rect l="l" t="t" r="r" b="b"/>
            <a:pathLst>
              <a:path w="16536970" h="7607006">
                <a:moveTo>
                  <a:pt x="0" y="0"/>
                </a:moveTo>
                <a:lnTo>
                  <a:pt x="16536970" y="0"/>
                </a:lnTo>
                <a:lnTo>
                  <a:pt x="16536970" y="7607007"/>
                </a:lnTo>
                <a:lnTo>
                  <a:pt x="0" y="7607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11472187" y="-406479"/>
            <a:ext cx="9309677" cy="11099958"/>
            <a:chOff x="0" y="0"/>
            <a:chExt cx="3149199" cy="37548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49200" cy="3754801"/>
            </a:xfrm>
            <a:custGeom>
              <a:avLst/>
              <a:gdLst/>
              <a:ahLst/>
              <a:cxnLst/>
              <a:rect l="l" t="t" r="r" b="b"/>
              <a:pathLst>
                <a:path w="3149200" h="3754801">
                  <a:moveTo>
                    <a:pt x="3024739" y="3754801"/>
                  </a:moveTo>
                  <a:lnTo>
                    <a:pt x="124460" y="3754801"/>
                  </a:lnTo>
                  <a:cubicBezTo>
                    <a:pt x="55880" y="3754801"/>
                    <a:pt x="0" y="3698921"/>
                    <a:pt x="0" y="36303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24740" y="0"/>
                  </a:lnTo>
                  <a:cubicBezTo>
                    <a:pt x="3093320" y="0"/>
                    <a:pt x="3149200" y="55880"/>
                    <a:pt x="3149200" y="124460"/>
                  </a:cubicBezTo>
                  <a:lnTo>
                    <a:pt x="3149200" y="3630341"/>
                  </a:lnTo>
                  <a:cubicBezTo>
                    <a:pt x="3149200" y="3698921"/>
                    <a:pt x="3093320" y="3754801"/>
                    <a:pt x="3024740" y="3754801"/>
                  </a:cubicBezTo>
                  <a:close/>
                </a:path>
              </a:pathLst>
            </a:custGeom>
            <a:solidFill>
              <a:srgbClr val="F7DA1D"/>
            </a:solid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5" name="Freeform 5"/>
          <p:cNvSpPr/>
          <p:nvPr/>
        </p:nvSpPr>
        <p:spPr>
          <a:xfrm>
            <a:off x="14848798" y="260823"/>
            <a:ext cx="3439202" cy="3439202"/>
          </a:xfrm>
          <a:custGeom>
            <a:avLst/>
            <a:gdLst/>
            <a:ahLst/>
            <a:cxnLst/>
            <a:rect l="l" t="t" r="r" b="b"/>
            <a:pathLst>
              <a:path w="3439202" h="3439202">
                <a:moveTo>
                  <a:pt x="0" y="0"/>
                </a:moveTo>
                <a:lnTo>
                  <a:pt x="3439202" y="0"/>
                </a:lnTo>
                <a:lnTo>
                  <a:pt x="3439202" y="3439201"/>
                </a:lnTo>
                <a:lnTo>
                  <a:pt x="0" y="3439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12049479" y="413396"/>
            <a:ext cx="2167522" cy="3134055"/>
          </a:xfrm>
          <a:custGeom>
            <a:avLst/>
            <a:gdLst/>
            <a:ahLst/>
            <a:cxnLst/>
            <a:rect l="l" t="t" r="r" b="b"/>
            <a:pathLst>
              <a:path w="2167522" h="3134055">
                <a:moveTo>
                  <a:pt x="0" y="0"/>
                </a:moveTo>
                <a:lnTo>
                  <a:pt x="2167522" y="0"/>
                </a:lnTo>
                <a:lnTo>
                  <a:pt x="2167522" y="3134055"/>
                </a:lnTo>
                <a:lnTo>
                  <a:pt x="0" y="31340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/>
          <p:cNvSpPr/>
          <p:nvPr/>
        </p:nvSpPr>
        <p:spPr>
          <a:xfrm>
            <a:off x="12049479" y="3941579"/>
            <a:ext cx="3552130" cy="2224522"/>
          </a:xfrm>
          <a:custGeom>
            <a:avLst/>
            <a:gdLst/>
            <a:ahLst/>
            <a:cxnLst/>
            <a:rect l="l" t="t" r="r" b="b"/>
            <a:pathLst>
              <a:path w="3552130" h="2224522">
                <a:moveTo>
                  <a:pt x="0" y="0"/>
                </a:moveTo>
                <a:lnTo>
                  <a:pt x="3552130" y="0"/>
                </a:lnTo>
                <a:lnTo>
                  <a:pt x="3552130" y="2224521"/>
                </a:lnTo>
                <a:lnTo>
                  <a:pt x="0" y="22245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/>
          <p:cNvSpPr/>
          <p:nvPr/>
        </p:nvSpPr>
        <p:spPr>
          <a:xfrm>
            <a:off x="14848798" y="6166100"/>
            <a:ext cx="2803641" cy="1214911"/>
          </a:xfrm>
          <a:custGeom>
            <a:avLst/>
            <a:gdLst/>
            <a:ahLst/>
            <a:cxnLst/>
            <a:rect l="l" t="t" r="r" b="b"/>
            <a:pathLst>
              <a:path w="2803641" h="1214911">
                <a:moveTo>
                  <a:pt x="0" y="0"/>
                </a:moveTo>
                <a:lnTo>
                  <a:pt x="2803641" y="0"/>
                </a:lnTo>
                <a:lnTo>
                  <a:pt x="2803641" y="1214911"/>
                </a:lnTo>
                <a:lnTo>
                  <a:pt x="0" y="12149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/>
          <p:cNvSpPr/>
          <p:nvPr/>
        </p:nvSpPr>
        <p:spPr>
          <a:xfrm>
            <a:off x="12226738" y="7985895"/>
            <a:ext cx="3374871" cy="1424946"/>
          </a:xfrm>
          <a:custGeom>
            <a:avLst/>
            <a:gdLst/>
            <a:ahLst/>
            <a:cxnLst/>
            <a:rect l="l" t="t" r="r" b="b"/>
            <a:pathLst>
              <a:path w="3374871" h="1424946">
                <a:moveTo>
                  <a:pt x="0" y="0"/>
                </a:moveTo>
                <a:lnTo>
                  <a:pt x="3374871" y="0"/>
                </a:lnTo>
                <a:lnTo>
                  <a:pt x="3374871" y="1424946"/>
                </a:lnTo>
                <a:lnTo>
                  <a:pt x="0" y="14249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TextBox 10"/>
          <p:cNvSpPr txBox="1"/>
          <p:nvPr/>
        </p:nvSpPr>
        <p:spPr>
          <a:xfrm>
            <a:off x="1028700" y="4667769"/>
            <a:ext cx="9915235" cy="4030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6498"/>
              </a:lnSpc>
              <a:buFont typeface="Arial"/>
              <a:buChar char="•"/>
            </a:pPr>
            <a:r>
              <a:rPr lang="en-US" sz="3800">
                <a:solidFill>
                  <a:srgbClr val="FFD800"/>
                </a:solidFill>
                <a:latin typeface="Open Sans"/>
                <a:ea typeface="Open Sans"/>
                <a:cs typeface="Open Sans"/>
                <a:sym typeface="Open Sans"/>
              </a:rPr>
              <a:t>HPV-FASTER IMPLEMENT </a:t>
            </a:r>
          </a:p>
          <a:p>
            <a:pPr algn="l">
              <a:lnSpc>
                <a:spcPts val="6498"/>
              </a:lnSpc>
            </a:pPr>
            <a:endParaRPr lang="en-US" sz="3800">
              <a:solidFill>
                <a:srgbClr val="FFD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20421" lvl="1" indent="-410210" algn="l">
              <a:lnSpc>
                <a:spcPts val="6498"/>
              </a:lnSpc>
              <a:buFont typeface="Arial"/>
              <a:buChar char="•"/>
            </a:pPr>
            <a:r>
              <a:rPr lang="en-US" sz="3800">
                <a:solidFill>
                  <a:srgbClr val="FFD800"/>
                </a:solidFill>
                <a:latin typeface="Open Sans"/>
                <a:ea typeface="Open Sans"/>
                <a:cs typeface="Open Sans"/>
                <a:sym typeface="Open Sans"/>
              </a:rPr>
              <a:t>SPIOMET4HEALTH </a:t>
            </a:r>
          </a:p>
          <a:p>
            <a:pPr algn="l">
              <a:lnSpc>
                <a:spcPts val="6498"/>
              </a:lnSpc>
            </a:pPr>
            <a:endParaRPr lang="en-US" sz="3800">
              <a:solidFill>
                <a:srgbClr val="FFD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20421" lvl="1" indent="-410210" algn="l">
              <a:lnSpc>
                <a:spcPts val="6498"/>
              </a:lnSpc>
              <a:buFont typeface="Arial"/>
              <a:buChar char="•"/>
            </a:pPr>
            <a:r>
              <a:rPr lang="en-US" sz="3800">
                <a:solidFill>
                  <a:srgbClr val="FFD800"/>
                </a:solidFill>
                <a:latin typeface="Open Sans"/>
                <a:ea typeface="Open Sans"/>
                <a:cs typeface="Open Sans"/>
                <a:sym typeface="Open Sans"/>
              </a:rPr>
              <a:t>CBIG-SCREEN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366226"/>
            <a:ext cx="9659347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  <a:spcBef>
                <a:spcPct val="0"/>
              </a:spcBef>
            </a:pPr>
            <a:r>
              <a:rPr lang="en-US" sz="6999" b="1">
                <a:solidFill>
                  <a:srgbClr val="FFD8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EIWH &amp; Intersex Ireland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1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31693" y="3489536"/>
            <a:ext cx="14493682" cy="4007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l">
              <a:lnSpc>
                <a:spcPts val="8119"/>
              </a:lnSpc>
              <a:buFont typeface="Arial"/>
              <a:buChar char="•"/>
            </a:pPr>
            <a:r>
              <a:rPr lang="en-US" sz="3999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Expose medial hypocripsy</a:t>
            </a:r>
          </a:p>
          <a:p>
            <a:pPr marL="863596" lvl="1" indent="-431798" algn="l">
              <a:lnSpc>
                <a:spcPts val="8119"/>
              </a:lnSpc>
              <a:buFont typeface="Arial"/>
              <a:buChar char="•"/>
            </a:pPr>
            <a:r>
              <a:rPr lang="en-US" sz="3999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Name medicalisation for what it is = control</a:t>
            </a:r>
          </a:p>
          <a:p>
            <a:pPr marL="863596" lvl="1" indent="-431798" algn="l">
              <a:lnSpc>
                <a:spcPts val="8119"/>
              </a:lnSpc>
              <a:buFont typeface="Arial"/>
              <a:buChar char="•"/>
            </a:pPr>
            <a:r>
              <a:rPr lang="en-US" sz="3999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Build alliances</a:t>
            </a:r>
          </a:p>
          <a:p>
            <a:pPr marL="863596" lvl="1" indent="-431798" algn="l">
              <a:lnSpc>
                <a:spcPts val="8119"/>
              </a:lnSpc>
              <a:buFont typeface="Arial"/>
              <a:buChar char="•"/>
            </a:pPr>
            <a:r>
              <a:rPr lang="en-US" sz="3999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Demand inclusion in research and policy</a:t>
            </a:r>
          </a:p>
        </p:txBody>
      </p:sp>
      <p:sp>
        <p:nvSpPr>
          <p:cNvPr id="3" name="Freeform 3"/>
          <p:cNvSpPr/>
          <p:nvPr/>
        </p:nvSpPr>
        <p:spPr>
          <a:xfrm rot="-9818012">
            <a:off x="-2406026" y="4501127"/>
            <a:ext cx="16339062" cy="7515968"/>
          </a:xfrm>
          <a:custGeom>
            <a:avLst/>
            <a:gdLst/>
            <a:ahLst/>
            <a:cxnLst/>
            <a:rect l="l" t="t" r="r" b="b"/>
            <a:pathLst>
              <a:path w="16339062" h="7515968">
                <a:moveTo>
                  <a:pt x="0" y="0"/>
                </a:moveTo>
                <a:lnTo>
                  <a:pt x="16339062" y="0"/>
                </a:lnTo>
                <a:lnTo>
                  <a:pt x="16339062" y="7515969"/>
                </a:lnTo>
                <a:lnTo>
                  <a:pt x="0" y="75159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/>
          <p:cNvSpPr/>
          <p:nvPr/>
        </p:nvSpPr>
        <p:spPr>
          <a:xfrm>
            <a:off x="15100275" y="1588762"/>
            <a:ext cx="2159025" cy="2589535"/>
          </a:xfrm>
          <a:custGeom>
            <a:avLst/>
            <a:gdLst/>
            <a:ahLst/>
            <a:cxnLst/>
            <a:rect l="l" t="t" r="r" b="b"/>
            <a:pathLst>
              <a:path w="2159025" h="2589535">
                <a:moveTo>
                  <a:pt x="0" y="0"/>
                </a:moveTo>
                <a:lnTo>
                  <a:pt x="2159025" y="0"/>
                </a:lnTo>
                <a:lnTo>
                  <a:pt x="2159025" y="2589535"/>
                </a:lnTo>
                <a:lnTo>
                  <a:pt x="0" y="2589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/>
          <p:nvPr/>
        </p:nvSpPr>
        <p:spPr>
          <a:xfrm>
            <a:off x="2532042" y="2379969"/>
            <a:ext cx="9775573" cy="1035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49"/>
              </a:lnSpc>
            </a:pPr>
            <a:r>
              <a:rPr lang="en-US" sz="6999" b="1" spc="13">
                <a:solidFill>
                  <a:srgbClr val="FFD800"/>
                </a:solidFill>
                <a:latin typeface="Sifonn"/>
                <a:ea typeface="Sifonn"/>
                <a:cs typeface="Sifonn"/>
                <a:sym typeface="Sifonn"/>
              </a:rPr>
              <a:t>Call to Action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5763" y="2176814"/>
            <a:ext cx="17516475" cy="4151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660"/>
              </a:lnSpc>
              <a:spcBef>
                <a:spcPct val="0"/>
              </a:spcBef>
            </a:pPr>
            <a:r>
              <a:rPr lang="en-US" sz="11900" b="1">
                <a:solidFill>
                  <a:srgbClr val="6A1B9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Every body counts — w</a:t>
            </a:r>
            <a:r>
              <a:rPr lang="en-US" sz="11900" b="1" u="none">
                <a:solidFill>
                  <a:srgbClr val="6A1B9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hen we fight for it.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493937" y="7412660"/>
            <a:ext cx="11388388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  <a:spcBef>
                <a:spcPct val="0"/>
              </a:spcBef>
            </a:pPr>
            <a:r>
              <a:rPr lang="en-US" sz="3999" dirty="0">
                <a:solidFill>
                  <a:srgbClr val="6A1B9A"/>
                </a:solidFill>
                <a:latin typeface="Open Sans"/>
                <a:ea typeface="Open Sans"/>
                <a:cs typeface="Open Sans"/>
                <a:sym typeface="Open Sans"/>
              </a:rPr>
              <a:t>Intersex Ireland</a:t>
            </a:r>
            <a:endParaRPr lang="en-US" sz="3999" u="none" dirty="0">
              <a:solidFill>
                <a:srgbClr val="6A1B9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882325" y="5103370"/>
            <a:ext cx="4190197" cy="5372047"/>
          </a:xfrm>
          <a:custGeom>
            <a:avLst/>
            <a:gdLst/>
            <a:ahLst/>
            <a:cxnLst/>
            <a:rect l="l" t="t" r="r" b="b"/>
            <a:pathLst>
              <a:path w="4190197" h="5372047">
                <a:moveTo>
                  <a:pt x="0" y="0"/>
                </a:moveTo>
                <a:lnTo>
                  <a:pt x="4190197" y="0"/>
                </a:lnTo>
                <a:lnTo>
                  <a:pt x="4190197" y="5372047"/>
                </a:lnTo>
                <a:lnTo>
                  <a:pt x="0" y="5372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>
            <a:off x="0" y="7977810"/>
            <a:ext cx="4830182" cy="2497606"/>
          </a:xfrm>
          <a:custGeom>
            <a:avLst/>
            <a:gdLst/>
            <a:ahLst/>
            <a:cxnLst/>
            <a:rect l="l" t="t" r="r" b="b"/>
            <a:pathLst>
              <a:path w="4830182" h="2497606">
                <a:moveTo>
                  <a:pt x="0" y="0"/>
                </a:moveTo>
                <a:lnTo>
                  <a:pt x="4830182" y="0"/>
                </a:lnTo>
                <a:lnTo>
                  <a:pt x="4830182" y="2497607"/>
                </a:lnTo>
                <a:lnTo>
                  <a:pt x="0" y="24976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1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52949" y="2615945"/>
            <a:ext cx="2582102" cy="748612"/>
            <a:chOff x="0" y="0"/>
            <a:chExt cx="3140795" cy="9105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0796" cy="911860"/>
            </a:xfrm>
            <a:custGeom>
              <a:avLst/>
              <a:gdLst/>
              <a:ahLst/>
              <a:cxnLst/>
              <a:rect l="l" t="t" r="r" b="b"/>
              <a:pathLst>
                <a:path w="3140796" h="911860">
                  <a:moveTo>
                    <a:pt x="2684865" y="0"/>
                  </a:moveTo>
                  <a:lnTo>
                    <a:pt x="2395334" y="0"/>
                  </a:lnTo>
                  <a:lnTo>
                    <a:pt x="2395334" y="1270"/>
                  </a:lnTo>
                  <a:lnTo>
                    <a:pt x="911860" y="1270"/>
                  </a:lnTo>
                  <a:lnTo>
                    <a:pt x="911860" y="0"/>
                  </a:lnTo>
                  <a:lnTo>
                    <a:pt x="455930" y="0"/>
                  </a:lnTo>
                  <a:cubicBezTo>
                    <a:pt x="204470" y="0"/>
                    <a:pt x="0" y="204470"/>
                    <a:pt x="0" y="455930"/>
                  </a:cubicBezTo>
                  <a:cubicBezTo>
                    <a:pt x="0" y="707390"/>
                    <a:pt x="204470" y="911860"/>
                    <a:pt x="455930" y="911860"/>
                  </a:cubicBezTo>
                  <a:lnTo>
                    <a:pt x="2684866" y="911860"/>
                  </a:lnTo>
                  <a:cubicBezTo>
                    <a:pt x="2936326" y="911860"/>
                    <a:pt x="3140796" y="708660"/>
                    <a:pt x="3140796" y="457200"/>
                  </a:cubicBezTo>
                  <a:cubicBezTo>
                    <a:pt x="3140796" y="205740"/>
                    <a:pt x="2936326" y="0"/>
                    <a:pt x="2684866" y="0"/>
                  </a:cubicBezTo>
                  <a:close/>
                </a:path>
              </a:pathLst>
            </a:custGeom>
            <a:solidFill>
              <a:srgbClr val="FFD800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Freeform 4"/>
            <p:cNvSpPr/>
            <p:nvPr/>
          </p:nvSpPr>
          <p:spPr>
            <a:xfrm>
              <a:off x="341630" y="227330"/>
              <a:ext cx="1808480" cy="228600"/>
            </a:xfrm>
            <a:custGeom>
              <a:avLst/>
              <a:gdLst/>
              <a:ahLst/>
              <a:cxnLst/>
              <a:rect l="l" t="t" r="r" b="b"/>
              <a:pathLst>
                <a:path w="1808480" h="228600">
                  <a:moveTo>
                    <a:pt x="1695450" y="0"/>
                  </a:moveTo>
                  <a:lnTo>
                    <a:pt x="114300" y="0"/>
                  </a:lnTo>
                  <a:cubicBezTo>
                    <a:pt x="50800" y="0"/>
                    <a:pt x="0" y="50800"/>
                    <a:pt x="0" y="114300"/>
                  </a:cubicBezTo>
                  <a:cubicBezTo>
                    <a:pt x="0" y="177800"/>
                    <a:pt x="50800" y="228600"/>
                    <a:pt x="114300" y="228600"/>
                  </a:cubicBezTo>
                  <a:lnTo>
                    <a:pt x="570230" y="228600"/>
                  </a:lnTo>
                  <a:lnTo>
                    <a:pt x="570230" y="227330"/>
                  </a:lnTo>
                  <a:lnTo>
                    <a:pt x="1694180" y="227330"/>
                  </a:lnTo>
                  <a:cubicBezTo>
                    <a:pt x="1757680" y="227330"/>
                    <a:pt x="1808480" y="176530"/>
                    <a:pt x="1808480" y="113030"/>
                  </a:cubicBezTo>
                  <a:cubicBezTo>
                    <a:pt x="1808480" y="49530"/>
                    <a:pt x="1757680" y="0"/>
                    <a:pt x="1695450" y="0"/>
                  </a:cubicBezTo>
                  <a:close/>
                </a:path>
              </a:pathLst>
            </a:custGeom>
            <a:solidFill>
              <a:srgbClr val="FFD800"/>
            </a:solid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5" name="Freeform 5"/>
          <p:cNvSpPr/>
          <p:nvPr/>
        </p:nvSpPr>
        <p:spPr>
          <a:xfrm>
            <a:off x="14882325" y="5103370"/>
            <a:ext cx="4190197" cy="5372047"/>
          </a:xfrm>
          <a:custGeom>
            <a:avLst/>
            <a:gdLst/>
            <a:ahLst/>
            <a:cxnLst/>
            <a:rect l="l" t="t" r="r" b="b"/>
            <a:pathLst>
              <a:path w="4190197" h="5372047">
                <a:moveTo>
                  <a:pt x="0" y="0"/>
                </a:moveTo>
                <a:lnTo>
                  <a:pt x="4190197" y="0"/>
                </a:lnTo>
                <a:lnTo>
                  <a:pt x="4190197" y="5372047"/>
                </a:lnTo>
                <a:lnTo>
                  <a:pt x="0" y="5372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 rot="-285734">
            <a:off x="-429155" y="7255663"/>
            <a:ext cx="4428539" cy="2601767"/>
          </a:xfrm>
          <a:custGeom>
            <a:avLst/>
            <a:gdLst/>
            <a:ahLst/>
            <a:cxnLst/>
            <a:rect l="l" t="t" r="r" b="b"/>
            <a:pathLst>
              <a:path w="4428539" h="2601767">
                <a:moveTo>
                  <a:pt x="0" y="0"/>
                </a:moveTo>
                <a:lnTo>
                  <a:pt x="4428540" y="0"/>
                </a:lnTo>
                <a:lnTo>
                  <a:pt x="4428540" y="2601767"/>
                </a:lnTo>
                <a:lnTo>
                  <a:pt x="0" y="26017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TextBox 7"/>
          <p:cNvSpPr txBox="1"/>
          <p:nvPr/>
        </p:nvSpPr>
        <p:spPr>
          <a:xfrm>
            <a:off x="1785115" y="3736212"/>
            <a:ext cx="14717770" cy="282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16"/>
              </a:lnSpc>
            </a:pPr>
            <a:r>
              <a:rPr lang="en-US" sz="10014" b="1" spc="20">
                <a:solidFill>
                  <a:srgbClr val="FFD800"/>
                </a:solidFill>
                <a:latin typeface="Sifonn"/>
                <a:ea typeface="Sifonn"/>
                <a:cs typeface="Sifonn"/>
                <a:sym typeface="Sifonn"/>
              </a:rPr>
              <a:t>Whose bodies are seen as worthy of care?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97716" y="2838670"/>
            <a:ext cx="2092568" cy="331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 b="1" spc="4">
                <a:solidFill>
                  <a:srgbClr val="6A1B9A"/>
                </a:solidFill>
                <a:latin typeface="Nunito 1 Bold"/>
                <a:ea typeface="Nunito 1 Bold"/>
                <a:cs typeface="Nunito 1 Bold"/>
                <a:sym typeface="Nunito 1 Bold"/>
              </a:rPr>
              <a:t>QUESTION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26846" y="7438749"/>
            <a:ext cx="7034309" cy="1117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7"/>
              </a:lnSpc>
            </a:pPr>
            <a:r>
              <a:rPr lang="en-US" sz="4015" spc="8">
                <a:solidFill>
                  <a:srgbClr val="F4F4F4"/>
                </a:solidFill>
                <a:latin typeface="Sifonn"/>
                <a:ea typeface="Sifonn"/>
                <a:cs typeface="Sifonn"/>
                <a:sym typeface="Sifonn"/>
              </a:rPr>
              <a:t>Not all bodies are treated as worthy.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72187" y="-406479"/>
            <a:ext cx="9309677" cy="11099958"/>
            <a:chOff x="0" y="0"/>
            <a:chExt cx="3149199" cy="37548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9200" cy="3754801"/>
            </a:xfrm>
            <a:custGeom>
              <a:avLst/>
              <a:gdLst/>
              <a:ahLst/>
              <a:cxnLst/>
              <a:rect l="l" t="t" r="r" b="b"/>
              <a:pathLst>
                <a:path w="3149200" h="3754801">
                  <a:moveTo>
                    <a:pt x="3024739" y="3754801"/>
                  </a:moveTo>
                  <a:lnTo>
                    <a:pt x="124460" y="3754801"/>
                  </a:lnTo>
                  <a:cubicBezTo>
                    <a:pt x="55880" y="3754801"/>
                    <a:pt x="0" y="3698921"/>
                    <a:pt x="0" y="36303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24740" y="0"/>
                  </a:lnTo>
                  <a:cubicBezTo>
                    <a:pt x="3093320" y="0"/>
                    <a:pt x="3149200" y="55880"/>
                    <a:pt x="3149200" y="124460"/>
                  </a:cubicBezTo>
                  <a:lnTo>
                    <a:pt x="3149200" y="3630341"/>
                  </a:lnTo>
                  <a:cubicBezTo>
                    <a:pt x="3149200" y="3698921"/>
                    <a:pt x="3093320" y="3754801"/>
                    <a:pt x="3024740" y="3754801"/>
                  </a:cubicBezTo>
                  <a:close/>
                </a:path>
              </a:pathLst>
            </a:custGeom>
            <a:solidFill>
              <a:srgbClr val="590289"/>
            </a:solid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Freeform 4"/>
          <p:cNvSpPr/>
          <p:nvPr/>
        </p:nvSpPr>
        <p:spPr>
          <a:xfrm>
            <a:off x="13144500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/>
          <p:nvPr/>
        </p:nvSpPr>
        <p:spPr>
          <a:xfrm>
            <a:off x="1028700" y="4512945"/>
            <a:ext cx="9536888" cy="474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6359"/>
              </a:lnSpc>
              <a:buFont typeface="Arial"/>
              <a:buChar char="•"/>
            </a:pPr>
            <a:r>
              <a:rPr lang="en-US" sz="3999" spc="7">
                <a:solidFill>
                  <a:srgbClr val="6A1B9A"/>
                </a:solidFill>
                <a:latin typeface="Nunito 1"/>
                <a:ea typeface="Nunito 1"/>
                <a:cs typeface="Nunito 1"/>
                <a:sym typeface="Nunito 1"/>
              </a:rPr>
              <a:t>Intersex, women, trans people have been treated as </a:t>
            </a:r>
            <a:r>
              <a:rPr lang="en-US" sz="3999" b="1" spc="7">
                <a:solidFill>
                  <a:srgbClr val="6A1B9A"/>
                </a:solidFill>
                <a:latin typeface="Nunito 1 Bold"/>
                <a:ea typeface="Nunito 1 Bold"/>
                <a:cs typeface="Nunito 1 Bold"/>
                <a:sym typeface="Nunito 1 Bold"/>
              </a:rPr>
              <a:t>errors to fix.</a:t>
            </a:r>
          </a:p>
          <a:p>
            <a:pPr marL="863599" lvl="1" indent="-431800" algn="l">
              <a:lnSpc>
                <a:spcPts val="6359"/>
              </a:lnSpc>
              <a:buFont typeface="Arial"/>
              <a:buChar char="•"/>
            </a:pPr>
            <a:r>
              <a:rPr lang="en-US" sz="3999" spc="7">
                <a:solidFill>
                  <a:srgbClr val="6A1B9A"/>
                </a:solidFill>
                <a:latin typeface="Nunito 1"/>
                <a:ea typeface="Nunito 1"/>
                <a:cs typeface="Nunito 1"/>
                <a:sym typeface="Nunito 1"/>
              </a:rPr>
              <a:t>Control is often prioritised over consent and care.</a:t>
            </a:r>
          </a:p>
          <a:p>
            <a:pPr marL="863599" lvl="1" indent="-431800" algn="l">
              <a:lnSpc>
                <a:spcPts val="6359"/>
              </a:lnSpc>
              <a:buFont typeface="Arial"/>
              <a:buChar char="•"/>
            </a:pPr>
            <a:r>
              <a:rPr lang="en-US" sz="3999" spc="7">
                <a:solidFill>
                  <a:srgbClr val="6A1B9A"/>
                </a:solidFill>
                <a:latin typeface="Nunito 1"/>
                <a:ea typeface="Nunito 1"/>
                <a:cs typeface="Nunito 1"/>
                <a:sym typeface="Nunito 1"/>
              </a:rPr>
              <a:t>Healthcare systems reproduce social norms rather than challenge them.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88931" y="2665730"/>
            <a:ext cx="5816426" cy="88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0"/>
              </a:lnSpc>
              <a:spcBef>
                <a:spcPct val="0"/>
              </a:spcBef>
            </a:pPr>
            <a:r>
              <a:rPr lang="en-US" sz="6200" b="1" spc="12">
                <a:solidFill>
                  <a:srgbClr val="6A1B9A"/>
                </a:solidFill>
                <a:latin typeface="Sifonn"/>
                <a:ea typeface="Sifonn"/>
                <a:cs typeface="Sifonn"/>
                <a:sym typeface="Sifonn"/>
              </a:rPr>
              <a:t>Control ≠ Care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1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00834">
            <a:off x="-3406165" y="-2201037"/>
            <a:ext cx="15630523" cy="11253977"/>
          </a:xfrm>
          <a:custGeom>
            <a:avLst/>
            <a:gdLst/>
            <a:ahLst/>
            <a:cxnLst/>
            <a:rect l="l" t="t" r="r" b="b"/>
            <a:pathLst>
              <a:path w="15630523" h="11253977">
                <a:moveTo>
                  <a:pt x="0" y="0"/>
                </a:moveTo>
                <a:lnTo>
                  <a:pt x="15630524" y="0"/>
                </a:lnTo>
                <a:lnTo>
                  <a:pt x="15630524" y="11253977"/>
                </a:lnTo>
                <a:lnTo>
                  <a:pt x="0" y="11253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TextBox 3"/>
          <p:cNvSpPr txBox="1"/>
          <p:nvPr/>
        </p:nvSpPr>
        <p:spPr>
          <a:xfrm>
            <a:off x="5647604" y="2248946"/>
            <a:ext cx="11954225" cy="6812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6042"/>
              </a:lnSpc>
              <a:buFont typeface="Arial"/>
              <a:buChar char="•"/>
            </a:pPr>
            <a:r>
              <a:rPr lang="en-US" sz="3800" b="1" u="none" strike="noStrike" spc="7">
                <a:solidFill>
                  <a:srgbClr val="FFD800"/>
                </a:solidFill>
                <a:latin typeface="Nunito 1 Bold"/>
                <a:ea typeface="Nunito 1 Bold"/>
                <a:cs typeface="Nunito 1 Bold"/>
                <a:sym typeface="Nunito 1 Bold"/>
              </a:rPr>
              <a:t>Non-consensual </a:t>
            </a:r>
            <a:r>
              <a:rPr lang="en-US" sz="3800" u="none" strike="noStrike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surgeries and hormone treatments to make bodies </a:t>
            </a:r>
            <a:r>
              <a:rPr lang="en-US" sz="3800" b="1" u="none" strike="noStrike" spc="7">
                <a:solidFill>
                  <a:srgbClr val="FFD800"/>
                </a:solidFill>
                <a:latin typeface="Nunito 1 Bold"/>
                <a:ea typeface="Nunito 1 Bold"/>
                <a:cs typeface="Nunito 1 Bold"/>
                <a:sym typeface="Nunito 1 Bold"/>
              </a:rPr>
              <a:t>appear “normal.”</a:t>
            </a:r>
          </a:p>
          <a:p>
            <a:pPr marL="820421" lvl="1" indent="-410210" algn="l">
              <a:lnSpc>
                <a:spcPts val="6042"/>
              </a:lnSpc>
              <a:buFont typeface="Arial"/>
              <a:buChar char="•"/>
            </a:pPr>
            <a:r>
              <a:rPr lang="en-US" sz="3800" u="none" strike="noStrike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Decisions made by doctors and parents, not the child.</a:t>
            </a:r>
          </a:p>
          <a:p>
            <a:pPr marL="820421" lvl="1" indent="-410210" algn="l">
              <a:lnSpc>
                <a:spcPts val="6042"/>
              </a:lnSpc>
              <a:buFont typeface="Arial"/>
              <a:buChar char="•"/>
            </a:pPr>
            <a:r>
              <a:rPr lang="en-US" sz="3800" u="none" strike="noStrike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Outcome = </a:t>
            </a:r>
            <a:r>
              <a:rPr lang="en-US" sz="3800" b="1" u="none" strike="noStrike" spc="7">
                <a:solidFill>
                  <a:srgbClr val="FFD800"/>
                </a:solidFill>
                <a:latin typeface="Nunito 1 Bold"/>
                <a:ea typeface="Nunito 1 Bold"/>
                <a:cs typeface="Nunito 1 Bold"/>
                <a:sym typeface="Nunito 1 Bold"/>
              </a:rPr>
              <a:t>Abandonment</a:t>
            </a:r>
            <a:r>
              <a:rPr lang="en-US" sz="3800" u="none" strike="noStrike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 </a:t>
            </a:r>
          </a:p>
          <a:p>
            <a:pPr marL="1640841" lvl="2" indent="-546947" algn="l">
              <a:lnSpc>
                <a:spcPts val="6042"/>
              </a:lnSpc>
              <a:buFont typeface="Arial"/>
              <a:buChar char="⚬"/>
            </a:pPr>
            <a:r>
              <a:rPr lang="en-US" sz="3800" u="none" strike="noStrike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Child grows up untreated.</a:t>
            </a:r>
          </a:p>
          <a:p>
            <a:pPr marL="1640841" lvl="2" indent="-546947" algn="l">
              <a:lnSpc>
                <a:spcPts val="6042"/>
              </a:lnSpc>
              <a:buFont typeface="Arial"/>
              <a:buChar char="⚬"/>
            </a:pPr>
            <a:r>
              <a:rPr lang="en-US" sz="3800" u="none" strike="noStrike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Doctors untrained and refuse to engage.</a:t>
            </a:r>
          </a:p>
          <a:p>
            <a:pPr marL="1640841" lvl="2" indent="-546947" algn="l">
              <a:lnSpc>
                <a:spcPts val="6042"/>
              </a:lnSpc>
              <a:buFont typeface="Arial"/>
              <a:buChar char="⚬"/>
            </a:pPr>
            <a:r>
              <a:rPr lang="en-US" sz="3800" u="none" strike="noStrike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Older intersex people are left with </a:t>
            </a:r>
            <a:r>
              <a:rPr lang="en-US" sz="3800" b="1" u="none" strike="noStrike" spc="7">
                <a:solidFill>
                  <a:srgbClr val="FFD800"/>
                </a:solidFill>
                <a:latin typeface="Nunito 1 Bold"/>
                <a:ea typeface="Nunito 1 Bold"/>
                <a:cs typeface="Nunito 1 Bold"/>
                <a:sym typeface="Nunito 1 Bold"/>
              </a:rPr>
              <a:t>no policy, no research and no services.</a:t>
            </a:r>
          </a:p>
        </p:txBody>
      </p:sp>
      <p:sp>
        <p:nvSpPr>
          <p:cNvPr id="4" name="Freeform 4"/>
          <p:cNvSpPr/>
          <p:nvPr/>
        </p:nvSpPr>
        <p:spPr>
          <a:xfrm rot="1418554">
            <a:off x="2404591" y="6762472"/>
            <a:ext cx="2154306" cy="2744338"/>
          </a:xfrm>
          <a:custGeom>
            <a:avLst/>
            <a:gdLst/>
            <a:ahLst/>
            <a:cxnLst/>
            <a:rect l="l" t="t" r="r" b="b"/>
            <a:pathLst>
              <a:path w="2154306" h="2744338">
                <a:moveTo>
                  <a:pt x="0" y="0"/>
                </a:moveTo>
                <a:lnTo>
                  <a:pt x="2154306" y="0"/>
                </a:lnTo>
                <a:lnTo>
                  <a:pt x="2154306" y="2744338"/>
                </a:lnTo>
                <a:lnTo>
                  <a:pt x="0" y="2744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>
            <a:off x="1028700" y="2391821"/>
            <a:ext cx="4090377" cy="2960411"/>
          </a:xfrm>
          <a:custGeom>
            <a:avLst/>
            <a:gdLst/>
            <a:ahLst/>
            <a:cxnLst/>
            <a:rect l="l" t="t" r="r" b="b"/>
            <a:pathLst>
              <a:path w="4090377" h="2960411">
                <a:moveTo>
                  <a:pt x="0" y="0"/>
                </a:moveTo>
                <a:lnTo>
                  <a:pt x="4090377" y="0"/>
                </a:lnTo>
                <a:lnTo>
                  <a:pt x="4090377" y="2960411"/>
                </a:lnTo>
                <a:lnTo>
                  <a:pt x="0" y="29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TextBox 6"/>
          <p:cNvSpPr txBox="1"/>
          <p:nvPr/>
        </p:nvSpPr>
        <p:spPr>
          <a:xfrm>
            <a:off x="4077167" y="1076325"/>
            <a:ext cx="13949964" cy="88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6200" spc="12">
                <a:solidFill>
                  <a:srgbClr val="FFD800"/>
                </a:solidFill>
                <a:latin typeface="Sifonn"/>
                <a:ea typeface="Sifonn"/>
                <a:cs typeface="Sifonn"/>
                <a:sym typeface="Sifonn"/>
              </a:rPr>
              <a:t>Intersex children &amp; medical violence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1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91671">
            <a:off x="-2052997" y="-2090441"/>
            <a:ext cx="11230545" cy="5166051"/>
          </a:xfrm>
          <a:custGeom>
            <a:avLst/>
            <a:gdLst/>
            <a:ahLst/>
            <a:cxnLst/>
            <a:rect l="l" t="t" r="r" b="b"/>
            <a:pathLst>
              <a:path w="11230545" h="5166051">
                <a:moveTo>
                  <a:pt x="0" y="0"/>
                </a:moveTo>
                <a:lnTo>
                  <a:pt x="11230545" y="0"/>
                </a:lnTo>
                <a:lnTo>
                  <a:pt x="11230545" y="5166050"/>
                </a:lnTo>
                <a:lnTo>
                  <a:pt x="0" y="5166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/>
          <p:cNvSpPr/>
          <p:nvPr/>
        </p:nvSpPr>
        <p:spPr>
          <a:xfrm>
            <a:off x="-502287" y="2599034"/>
            <a:ext cx="5653362" cy="17468252"/>
          </a:xfrm>
          <a:custGeom>
            <a:avLst/>
            <a:gdLst/>
            <a:ahLst/>
            <a:cxnLst/>
            <a:rect l="l" t="t" r="r" b="b"/>
            <a:pathLst>
              <a:path w="5653362" h="17468252">
                <a:moveTo>
                  <a:pt x="0" y="0"/>
                </a:moveTo>
                <a:lnTo>
                  <a:pt x="5653362" y="0"/>
                </a:lnTo>
                <a:lnTo>
                  <a:pt x="5653362" y="17468253"/>
                </a:lnTo>
                <a:lnTo>
                  <a:pt x="0" y="1746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aphicFrame>
        <p:nvGraphicFramePr>
          <p:cNvPr id="4" name="Object 4"/>
          <p:cNvGraphicFramePr/>
          <p:nvPr/>
        </p:nvGraphicFramePr>
        <p:xfrm>
          <a:off x="6596283" y="4153029"/>
          <a:ext cx="16230600" cy="4605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469100" imgH="7848600" progId="Excel.Sheet.12">
                  <p:embed/>
                </p:oleObj>
              </mc:Choice>
              <mc:Fallback>
                <p:oleObj name="Worksheet" r:id="rId6" imgW="19469100" imgH="7848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96283" y="4153029"/>
                        <a:ext cx="16230600" cy="4605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7700513" y="1076325"/>
            <a:ext cx="8387882" cy="88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6200" b="1" spc="12">
                <a:solidFill>
                  <a:srgbClr val="FFD800"/>
                </a:solidFill>
                <a:latin typeface="Sifonn"/>
                <a:ea typeface="Sifonn"/>
                <a:cs typeface="Sifonn"/>
                <a:sym typeface="Sifonn"/>
              </a:rPr>
              <a:t>Trans access blocked.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38809" y="7990523"/>
            <a:ext cx="11311289" cy="126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5"/>
              </a:lnSpc>
            </a:pPr>
            <a:r>
              <a:rPr lang="en-US" sz="3500" b="1" spc="7">
                <a:solidFill>
                  <a:srgbClr val="FFD800"/>
                </a:solidFill>
                <a:latin typeface="Nunito 1 Bold"/>
                <a:ea typeface="Nunito 1 Bold"/>
                <a:cs typeface="Nunito 1 Bold"/>
                <a:sym typeface="Nunito 1 Bold"/>
              </a:rPr>
              <a:t>Double Standard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000" u="none" strike="noStrike" spc="6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Political, not scientific. The issue is autonomy.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447258" y="2449217"/>
            <a:ext cx="3393485" cy="1314535"/>
            <a:chOff x="0" y="0"/>
            <a:chExt cx="4524646" cy="1752714"/>
          </a:xfrm>
        </p:grpSpPr>
        <p:sp>
          <p:nvSpPr>
            <p:cNvPr id="8" name="Freeform 8"/>
            <p:cNvSpPr/>
            <p:nvPr/>
          </p:nvSpPr>
          <p:spPr>
            <a:xfrm>
              <a:off x="196533" y="0"/>
              <a:ext cx="4198493" cy="1752714"/>
            </a:xfrm>
            <a:custGeom>
              <a:avLst/>
              <a:gdLst/>
              <a:ahLst/>
              <a:cxnLst/>
              <a:rect l="l" t="t" r="r" b="b"/>
              <a:pathLst>
                <a:path w="4198493" h="1752714">
                  <a:moveTo>
                    <a:pt x="0" y="0"/>
                  </a:moveTo>
                  <a:lnTo>
                    <a:pt x="4198493" y="0"/>
                  </a:lnTo>
                  <a:lnTo>
                    <a:pt x="4198493" y="1752714"/>
                  </a:lnTo>
                  <a:lnTo>
                    <a:pt x="0" y="1752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104359" b="-432095"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80006"/>
              <a:ext cx="4524646" cy="397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94"/>
                </a:lnSpc>
                <a:spcBef>
                  <a:spcPct val="0"/>
                </a:spcBef>
              </a:pPr>
              <a:r>
                <a:rPr lang="en-US" sz="2086" b="1" spc="4">
                  <a:solidFill>
                    <a:srgbClr val="6A1B9A"/>
                  </a:solidFill>
                  <a:latin typeface="Sifonn"/>
                  <a:ea typeface="Sifonn"/>
                  <a:cs typeface="Sifonn"/>
                  <a:sym typeface="Sifonn"/>
                </a:rPr>
                <a:t>Denied (Trans Person)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065359" y="2453150"/>
            <a:ext cx="3393485" cy="1320282"/>
            <a:chOff x="0" y="0"/>
            <a:chExt cx="4524646" cy="1760376"/>
          </a:xfrm>
        </p:grpSpPr>
        <p:sp>
          <p:nvSpPr>
            <p:cNvPr id="11" name="Freeform 11"/>
            <p:cNvSpPr/>
            <p:nvPr/>
          </p:nvSpPr>
          <p:spPr>
            <a:xfrm>
              <a:off x="63917" y="0"/>
              <a:ext cx="4289597" cy="1760376"/>
            </a:xfrm>
            <a:custGeom>
              <a:avLst/>
              <a:gdLst/>
              <a:ahLst/>
              <a:cxnLst/>
              <a:rect l="l" t="t" r="r" b="b"/>
              <a:pathLst>
                <a:path w="4289597" h="1760376">
                  <a:moveTo>
                    <a:pt x="0" y="0"/>
                  </a:moveTo>
                  <a:lnTo>
                    <a:pt x="4289597" y="0"/>
                  </a:lnTo>
                  <a:lnTo>
                    <a:pt x="4289597" y="1760376"/>
                  </a:lnTo>
                  <a:lnTo>
                    <a:pt x="0" y="1760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100019" b="-429779"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60956"/>
              <a:ext cx="4524646" cy="4019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84"/>
                </a:lnSpc>
                <a:spcBef>
                  <a:spcPct val="0"/>
                </a:spcBef>
              </a:pPr>
              <a:r>
                <a:rPr lang="en-US" sz="1986" b="1" spc="3">
                  <a:solidFill>
                    <a:srgbClr val="6A1B9A"/>
                  </a:solidFill>
                  <a:latin typeface="Sifonn"/>
                  <a:ea typeface="Sifonn"/>
                  <a:cs typeface="Sifonn"/>
                  <a:sym typeface="Sifonn"/>
                </a:rPr>
                <a:t>Forced (Intersex Person)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1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269791">
            <a:off x="1420120" y="2351155"/>
            <a:ext cx="15015533" cy="13814290"/>
          </a:xfrm>
          <a:custGeom>
            <a:avLst/>
            <a:gdLst/>
            <a:ahLst/>
            <a:cxnLst/>
            <a:rect l="l" t="t" r="r" b="b"/>
            <a:pathLst>
              <a:path w="15015533" h="13814290">
                <a:moveTo>
                  <a:pt x="0" y="0"/>
                </a:moveTo>
                <a:lnTo>
                  <a:pt x="15015532" y="0"/>
                </a:lnTo>
                <a:lnTo>
                  <a:pt x="15015532" y="13814290"/>
                </a:lnTo>
                <a:lnTo>
                  <a:pt x="0" y="13814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TextBox 3"/>
          <p:cNvSpPr txBox="1"/>
          <p:nvPr/>
        </p:nvSpPr>
        <p:spPr>
          <a:xfrm>
            <a:off x="1028700" y="3042458"/>
            <a:ext cx="16417036" cy="6162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6"/>
              </a:lnSpc>
              <a:spcBef>
                <a:spcPct val="0"/>
              </a:spcBef>
            </a:pPr>
            <a:r>
              <a:rPr lang="en-US" sz="4299" b="1" u="none" strike="noStrike" spc="8">
                <a:solidFill>
                  <a:srgbClr val="FFD800"/>
                </a:solidFill>
                <a:latin typeface="Nunito 1 Bold"/>
                <a:ea typeface="Nunito 1 Bold"/>
                <a:cs typeface="Nunito 1 Bold"/>
                <a:sym typeface="Nunito 1 Bold"/>
              </a:rPr>
              <a:t>Erased from medicine and data</a:t>
            </a:r>
          </a:p>
          <a:p>
            <a:pPr marL="820421" lvl="1" indent="-410210" algn="l">
              <a:lnSpc>
                <a:spcPts val="6042"/>
              </a:lnSpc>
              <a:spcBef>
                <a:spcPct val="0"/>
              </a:spcBef>
              <a:buFont typeface="Arial"/>
              <a:buChar char="•"/>
            </a:pPr>
            <a:r>
              <a:rPr lang="en-US" sz="3800" b="1" u="none" strike="noStrike" spc="7">
                <a:solidFill>
                  <a:srgbClr val="FFD800"/>
                </a:solidFill>
                <a:latin typeface="Nunito 1 Bold"/>
                <a:ea typeface="Nunito 1 Bold"/>
                <a:cs typeface="Nunito 1 Bold"/>
                <a:sym typeface="Nunito 1 Bold"/>
              </a:rPr>
              <a:t>Women’s exclusion</a:t>
            </a:r>
            <a:r>
              <a:rPr lang="en-US" sz="3800" u="none" strike="noStrike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 from research has set a lasting pattern.</a:t>
            </a:r>
          </a:p>
          <a:p>
            <a:pPr marL="820421" lvl="1" indent="-410210" algn="l">
              <a:lnSpc>
                <a:spcPts val="6042"/>
              </a:lnSpc>
              <a:spcBef>
                <a:spcPct val="0"/>
              </a:spcBef>
              <a:buFont typeface="Arial"/>
              <a:buChar char="•"/>
            </a:pPr>
            <a:r>
              <a:rPr lang="en-US" sz="3800" u="none" strike="noStrike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Medicines were dosed on the </a:t>
            </a:r>
            <a:r>
              <a:rPr lang="en-US" sz="3800" b="1" u="none" strike="noStrike" spc="7">
                <a:solidFill>
                  <a:srgbClr val="FFD800"/>
                </a:solidFill>
                <a:latin typeface="Nunito 1 Bold"/>
                <a:ea typeface="Nunito 1 Bold"/>
                <a:cs typeface="Nunito 1 Bold"/>
                <a:sym typeface="Nunito 1 Bold"/>
              </a:rPr>
              <a:t>“average male body” </a:t>
            </a:r>
            <a:r>
              <a:rPr lang="en-US" sz="3800" u="none" strike="noStrike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and side effects are dismissed.</a:t>
            </a:r>
          </a:p>
          <a:p>
            <a:pPr marL="820421" lvl="1" indent="-410210" algn="l">
              <a:lnSpc>
                <a:spcPts val="6042"/>
              </a:lnSpc>
              <a:spcBef>
                <a:spcPct val="0"/>
              </a:spcBef>
              <a:buFont typeface="Arial"/>
              <a:buChar char="•"/>
            </a:pPr>
            <a:r>
              <a:rPr lang="en-US" sz="3800" u="none" strike="noStrike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Intersex and trans people are </a:t>
            </a:r>
            <a:r>
              <a:rPr lang="en-US" sz="3800" b="1" u="none" strike="noStrike" spc="7">
                <a:solidFill>
                  <a:srgbClr val="FFD800"/>
                </a:solidFill>
                <a:latin typeface="Nunito 1 Bold"/>
                <a:ea typeface="Nunito 1 Bold"/>
                <a:cs typeface="Nunito 1 Bold"/>
                <a:sym typeface="Nunito 1 Bold"/>
              </a:rPr>
              <a:t>rarely included</a:t>
            </a:r>
            <a:r>
              <a:rPr lang="en-US" sz="3800" u="none" strike="noStrike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 in medical trials, research, policy data, and care.</a:t>
            </a:r>
          </a:p>
          <a:p>
            <a:pPr algn="ctr">
              <a:lnSpc>
                <a:spcPts val="6042"/>
              </a:lnSpc>
              <a:spcBef>
                <a:spcPct val="0"/>
              </a:spcBef>
            </a:pPr>
            <a:r>
              <a:rPr lang="en-US" sz="3800" b="1" u="none" strike="noStrike" spc="7">
                <a:solidFill>
                  <a:srgbClr val="FFD800"/>
                </a:solidFill>
                <a:latin typeface="Nunito 1 Bold"/>
                <a:ea typeface="Nunito 1 Bold"/>
                <a:cs typeface="Nunito 1 Bold"/>
                <a:sym typeface="Nunito 1 Bold"/>
              </a:rPr>
              <a:t>If you’re not counted, you don’t count.</a:t>
            </a:r>
          </a:p>
          <a:p>
            <a:pPr algn="l">
              <a:lnSpc>
                <a:spcPts val="6042"/>
              </a:lnSpc>
              <a:spcBef>
                <a:spcPct val="0"/>
              </a:spcBef>
            </a:pPr>
            <a:endParaRPr lang="en-US" sz="3800" b="1" u="none" strike="noStrike" spc="7">
              <a:solidFill>
                <a:srgbClr val="FFD800"/>
              </a:solidFill>
              <a:latin typeface="Nunito 1 Bold"/>
              <a:ea typeface="Nunito 1 Bold"/>
              <a:cs typeface="Nunito 1 Bold"/>
              <a:sym typeface="Nunito 1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125678" y="1338559"/>
            <a:ext cx="3133622" cy="2091693"/>
          </a:xfrm>
          <a:custGeom>
            <a:avLst/>
            <a:gdLst/>
            <a:ahLst/>
            <a:cxnLst/>
            <a:rect l="l" t="t" r="r" b="b"/>
            <a:pathLst>
              <a:path w="3133622" h="2091693">
                <a:moveTo>
                  <a:pt x="0" y="0"/>
                </a:moveTo>
                <a:lnTo>
                  <a:pt x="3133622" y="0"/>
                </a:lnTo>
                <a:lnTo>
                  <a:pt x="3133622" y="2091692"/>
                </a:lnTo>
                <a:lnTo>
                  <a:pt x="0" y="2091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/>
          <p:nvPr/>
        </p:nvSpPr>
        <p:spPr>
          <a:xfrm>
            <a:off x="1527765" y="1349355"/>
            <a:ext cx="6197054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9"/>
              </a:lnSpc>
              <a:spcBef>
                <a:spcPct val="0"/>
              </a:spcBef>
            </a:pPr>
            <a:r>
              <a:rPr lang="en-US" sz="6999" b="1" spc="13">
                <a:solidFill>
                  <a:srgbClr val="FFD800"/>
                </a:solidFill>
                <a:latin typeface="Sifonn"/>
                <a:ea typeface="Sifonn"/>
                <a:cs typeface="Sifonn"/>
                <a:sym typeface="Sifonn"/>
              </a:rPr>
              <a:t>Invisibility kills.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1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754274">
            <a:off x="-207272" y="-6903959"/>
            <a:ext cx="18702545" cy="14587985"/>
          </a:xfrm>
          <a:custGeom>
            <a:avLst/>
            <a:gdLst/>
            <a:ahLst/>
            <a:cxnLst/>
            <a:rect l="l" t="t" r="r" b="b"/>
            <a:pathLst>
              <a:path w="18702545" h="14587985">
                <a:moveTo>
                  <a:pt x="0" y="0"/>
                </a:moveTo>
                <a:lnTo>
                  <a:pt x="18702544" y="0"/>
                </a:lnTo>
                <a:lnTo>
                  <a:pt x="18702544" y="14587985"/>
                </a:lnTo>
                <a:lnTo>
                  <a:pt x="0" y="14587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/>
          <p:cNvSpPr/>
          <p:nvPr/>
        </p:nvSpPr>
        <p:spPr>
          <a:xfrm rot="1955551">
            <a:off x="-1170480" y="4532449"/>
            <a:ext cx="18702545" cy="14587985"/>
          </a:xfrm>
          <a:custGeom>
            <a:avLst/>
            <a:gdLst/>
            <a:ahLst/>
            <a:cxnLst/>
            <a:rect l="l" t="t" r="r" b="b"/>
            <a:pathLst>
              <a:path w="18702545" h="14587985">
                <a:moveTo>
                  <a:pt x="0" y="0"/>
                </a:moveTo>
                <a:lnTo>
                  <a:pt x="18702545" y="0"/>
                </a:lnTo>
                <a:lnTo>
                  <a:pt x="18702545" y="14587985"/>
                </a:lnTo>
                <a:lnTo>
                  <a:pt x="0" y="145879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TextBox 4"/>
          <p:cNvSpPr txBox="1"/>
          <p:nvPr/>
        </p:nvSpPr>
        <p:spPr>
          <a:xfrm>
            <a:off x="1551710" y="3428586"/>
            <a:ext cx="15184581" cy="3496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6"/>
              </a:lnSpc>
            </a:pPr>
            <a:r>
              <a:rPr lang="en-US" sz="8315" b="1" spc="16">
                <a:solidFill>
                  <a:srgbClr val="FFD800"/>
                </a:solidFill>
                <a:latin typeface="Sifonn"/>
                <a:ea typeface="Sifonn"/>
                <a:cs typeface="Sifonn"/>
                <a:sym typeface="Sifonn"/>
              </a:rPr>
              <a:t>Abandonment after paediatrics - older intersex people “ageing in obscurity”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1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508750">
            <a:off x="10304824" y="113749"/>
            <a:ext cx="12172881" cy="9494847"/>
          </a:xfrm>
          <a:custGeom>
            <a:avLst/>
            <a:gdLst/>
            <a:ahLst/>
            <a:cxnLst/>
            <a:rect l="l" t="t" r="r" b="b"/>
            <a:pathLst>
              <a:path w="12172881" h="9494847">
                <a:moveTo>
                  <a:pt x="0" y="0"/>
                </a:moveTo>
                <a:lnTo>
                  <a:pt x="12172881" y="0"/>
                </a:lnTo>
                <a:lnTo>
                  <a:pt x="12172881" y="9494847"/>
                </a:lnTo>
                <a:lnTo>
                  <a:pt x="0" y="949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TextBox 3"/>
          <p:cNvSpPr txBox="1"/>
          <p:nvPr/>
        </p:nvSpPr>
        <p:spPr>
          <a:xfrm>
            <a:off x="1028700" y="3465758"/>
            <a:ext cx="15118978" cy="439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9"/>
              </a:lnSpc>
              <a:spcBef>
                <a:spcPct val="0"/>
              </a:spcBef>
            </a:pPr>
            <a:r>
              <a:rPr lang="en-US" sz="4299" b="1" spc="8">
                <a:solidFill>
                  <a:srgbClr val="FFD800"/>
                </a:solidFill>
                <a:latin typeface="Nunito 1 Bold"/>
                <a:ea typeface="Nunito 1 Bold"/>
                <a:cs typeface="Nunito 1 Bold"/>
                <a:sym typeface="Nunito 1 Bold"/>
              </a:rPr>
              <a:t>Interlocking exclusions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Trans sex workers face major barriers: stigma, insurance, SRH, PrEP, and mental health care.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Intersex sex workers: virtually no data: a planned invisibility.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Both excluded from prevention campaigns and sexual health research.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484810" y="504474"/>
            <a:ext cx="5235838" cy="3488377"/>
            <a:chOff x="0" y="0"/>
            <a:chExt cx="6981118" cy="46511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981118" cy="4651170"/>
            </a:xfrm>
            <a:custGeom>
              <a:avLst/>
              <a:gdLst/>
              <a:ahLst/>
              <a:cxnLst/>
              <a:rect l="l" t="t" r="r" b="b"/>
              <a:pathLst>
                <a:path w="6981118" h="4651170">
                  <a:moveTo>
                    <a:pt x="0" y="0"/>
                  </a:moveTo>
                  <a:lnTo>
                    <a:pt x="6981118" y="0"/>
                  </a:lnTo>
                  <a:lnTo>
                    <a:pt x="6981118" y="4651170"/>
                  </a:lnTo>
                  <a:lnTo>
                    <a:pt x="0" y="4651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6" name="TextBox 6"/>
            <p:cNvSpPr txBox="1"/>
            <p:nvPr/>
          </p:nvSpPr>
          <p:spPr>
            <a:xfrm rot="3025112">
              <a:off x="4124835" y="1704044"/>
              <a:ext cx="3001010" cy="632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799" b="1" spc="5">
                  <a:solidFill>
                    <a:srgbClr val="000000"/>
                  </a:solidFill>
                  <a:latin typeface="Nunito 1 Bold"/>
                  <a:ea typeface="Nunito 1 Bold"/>
                  <a:cs typeface="Nunito 1 Bold"/>
                  <a:sym typeface="Nunito 1 Bold"/>
                </a:rPr>
                <a:t>Transgender 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-2999913">
              <a:off x="-249258" y="1525331"/>
              <a:ext cx="3001010" cy="632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799" b="1" spc="5">
                  <a:solidFill>
                    <a:srgbClr val="000000"/>
                  </a:solidFill>
                  <a:latin typeface="Nunito 1 Bold"/>
                  <a:ea typeface="Nunito 1 Bold"/>
                  <a:cs typeface="Nunito 1 Bold"/>
                  <a:sym typeface="Nunito 1 Bold"/>
                </a:rPr>
                <a:t>Intersex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145221" y="1968350"/>
              <a:ext cx="2690676" cy="58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65"/>
                </a:lnSpc>
                <a:spcBef>
                  <a:spcPct val="0"/>
                </a:spcBef>
              </a:pPr>
              <a:r>
                <a:rPr lang="en-US" sz="2510" b="1" spc="5">
                  <a:solidFill>
                    <a:srgbClr val="000000"/>
                  </a:solidFill>
                  <a:latin typeface="Nunito 1 Bold"/>
                  <a:ea typeface="Nunito 1 Bold"/>
                  <a:cs typeface="Nunito 1 Bold"/>
                  <a:sym typeface="Nunito 1 Bold"/>
                </a:rPr>
                <a:t>Exclusion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544817"/>
            <a:ext cx="9635599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49"/>
              </a:lnSpc>
            </a:pPr>
            <a:r>
              <a:rPr lang="en-US" sz="6999" b="1" spc="13">
                <a:solidFill>
                  <a:srgbClr val="FFD800"/>
                </a:solidFill>
                <a:latin typeface="Sifonn"/>
                <a:ea typeface="Sifonn"/>
                <a:cs typeface="Sifonn"/>
                <a:sym typeface="Sifonn"/>
              </a:rPr>
              <a:t>Sex Work &amp; Health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24290" y="8207371"/>
            <a:ext cx="10326962" cy="214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0"/>
              </a:lnSpc>
              <a:spcBef>
                <a:spcPct val="0"/>
              </a:spcBef>
            </a:pPr>
            <a:r>
              <a:rPr lang="en-US" sz="3800" b="1" spc="7">
                <a:solidFill>
                  <a:srgbClr val="FFD800"/>
                </a:solidFill>
                <a:latin typeface="Nunito 1 Bold"/>
                <a:ea typeface="Nunito 1 Bold"/>
                <a:cs typeface="Nunito 1 Bold"/>
                <a:sym typeface="Nunito 1 Bold"/>
              </a:rPr>
              <a:t>Invisible in research = Invisible in healthcare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1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9946" y="2842961"/>
            <a:ext cx="13831698" cy="4204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49"/>
              </a:lnSpc>
            </a:pPr>
            <a:r>
              <a:rPr lang="en-US" sz="4299" b="1" spc="8">
                <a:solidFill>
                  <a:srgbClr val="FFD800"/>
                </a:solidFill>
                <a:latin typeface="Nunito 1 Bold"/>
                <a:ea typeface="Nunito 1 Bold"/>
                <a:cs typeface="Nunito 1 Bold"/>
                <a:sym typeface="Nunito 1 Bold"/>
              </a:rPr>
              <a:t>Sport as a tool of exclusion</a:t>
            </a:r>
          </a:p>
          <a:p>
            <a:pPr marL="820421" lvl="1" indent="-410210" algn="l">
              <a:lnSpc>
                <a:spcPts val="6954"/>
              </a:lnSpc>
              <a:buFont typeface="Arial"/>
              <a:buChar char="•"/>
            </a:pPr>
            <a:r>
              <a:rPr lang="en-US" sz="3800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“Protect women’s sport” → testing, exclusion, humiliation.</a:t>
            </a:r>
          </a:p>
          <a:p>
            <a:pPr marL="820421" lvl="1" indent="-410210" algn="l">
              <a:lnSpc>
                <a:spcPts val="6954"/>
              </a:lnSpc>
              <a:buFont typeface="Arial"/>
              <a:buChar char="•"/>
            </a:pPr>
            <a:r>
              <a:rPr lang="en-US" sz="3800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Rooted in racism and bigotry → policing women’s bodies.</a:t>
            </a:r>
          </a:p>
          <a:p>
            <a:pPr marL="820421" lvl="1" indent="-410210" algn="l">
              <a:lnSpc>
                <a:spcPts val="6954"/>
              </a:lnSpc>
              <a:buFont typeface="Arial"/>
              <a:buChar char="•"/>
            </a:pPr>
            <a:r>
              <a:rPr lang="en-US" sz="3800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Female athletes were subjected to </a:t>
            </a:r>
            <a:r>
              <a:rPr lang="en-US" sz="3800" b="1" spc="7">
                <a:solidFill>
                  <a:srgbClr val="FFD800"/>
                </a:solidFill>
                <a:latin typeface="Nunito 1 Bold"/>
                <a:ea typeface="Nunito 1 Bold"/>
                <a:cs typeface="Nunito 1 Bold"/>
                <a:sym typeface="Nunito 1 Bold"/>
              </a:rPr>
              <a:t>“gender verification”</a:t>
            </a:r>
          </a:p>
          <a:p>
            <a:pPr marL="820421" lvl="1" indent="-410210" algn="l">
              <a:lnSpc>
                <a:spcPts val="6954"/>
              </a:lnSpc>
              <a:buFont typeface="Arial"/>
              <a:buChar char="•"/>
            </a:pPr>
            <a:r>
              <a:rPr lang="en-US" sz="3800" spc="7">
                <a:solidFill>
                  <a:srgbClr val="FFD800"/>
                </a:solidFill>
                <a:latin typeface="Nunito 1"/>
                <a:ea typeface="Nunito 1"/>
                <a:cs typeface="Nunito 1"/>
                <a:sym typeface="Nunito 1"/>
              </a:rPr>
              <a:t>Chromosomes ≠ binary: XXY, XO, XXX, XYY, and more exist.</a:t>
            </a:r>
          </a:p>
        </p:txBody>
      </p:sp>
      <p:sp>
        <p:nvSpPr>
          <p:cNvPr id="3" name="Freeform 3"/>
          <p:cNvSpPr/>
          <p:nvPr/>
        </p:nvSpPr>
        <p:spPr>
          <a:xfrm rot="-1849325">
            <a:off x="6686578" y="7774547"/>
            <a:ext cx="16347640" cy="10217275"/>
          </a:xfrm>
          <a:custGeom>
            <a:avLst/>
            <a:gdLst/>
            <a:ahLst/>
            <a:cxnLst/>
            <a:rect l="l" t="t" r="r" b="b"/>
            <a:pathLst>
              <a:path w="16347640" h="10217275">
                <a:moveTo>
                  <a:pt x="0" y="0"/>
                </a:moveTo>
                <a:lnTo>
                  <a:pt x="16347640" y="0"/>
                </a:lnTo>
                <a:lnTo>
                  <a:pt x="16347640" y="10217274"/>
                </a:lnTo>
                <a:lnTo>
                  <a:pt x="0" y="10217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/>
          <p:cNvSpPr/>
          <p:nvPr/>
        </p:nvSpPr>
        <p:spPr>
          <a:xfrm>
            <a:off x="14860398" y="1227855"/>
            <a:ext cx="2965492" cy="2791269"/>
          </a:xfrm>
          <a:custGeom>
            <a:avLst/>
            <a:gdLst/>
            <a:ahLst/>
            <a:cxnLst/>
            <a:rect l="l" t="t" r="r" b="b"/>
            <a:pathLst>
              <a:path w="2965492" h="2791269">
                <a:moveTo>
                  <a:pt x="0" y="0"/>
                </a:moveTo>
                <a:lnTo>
                  <a:pt x="2965492" y="0"/>
                </a:lnTo>
                <a:lnTo>
                  <a:pt x="2965492" y="2791269"/>
                </a:lnTo>
                <a:lnTo>
                  <a:pt x="0" y="2791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/>
          <p:nvPr/>
        </p:nvSpPr>
        <p:spPr>
          <a:xfrm>
            <a:off x="1028700" y="1887499"/>
            <a:ext cx="9635599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49"/>
              </a:lnSpc>
            </a:pPr>
            <a:r>
              <a:rPr lang="en-US" sz="6999" b="1" spc="13">
                <a:solidFill>
                  <a:srgbClr val="FFD800"/>
                </a:solidFill>
                <a:latin typeface="Sifonn"/>
                <a:ea typeface="Sifonn"/>
                <a:cs typeface="Sifonn"/>
                <a:sym typeface="Sifonn"/>
              </a:rPr>
              <a:t>Sport = Policing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59207" y="7696015"/>
            <a:ext cx="9305092" cy="55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0"/>
              </a:lnSpc>
              <a:spcBef>
                <a:spcPct val="0"/>
              </a:spcBef>
            </a:pPr>
            <a:r>
              <a:rPr lang="en-US" sz="3800" b="1" spc="7">
                <a:solidFill>
                  <a:srgbClr val="FFD800"/>
                </a:solidFill>
                <a:latin typeface="Nunito 1 Bold"/>
                <a:ea typeface="Nunito 1 Bold"/>
                <a:cs typeface="Nunito 1 Bold"/>
                <a:sym typeface="Nunito 1 Bold"/>
              </a:rPr>
              <a:t>Weaponising biology to divide and police.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482</Words>
  <Application>Microsoft Office PowerPoint</Application>
  <PresentationFormat>Custom</PresentationFormat>
  <Paragraphs>69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Nunito 1</vt:lpstr>
      <vt:lpstr>Open Sans Bold</vt:lpstr>
      <vt:lpstr>Open Sans</vt:lpstr>
      <vt:lpstr>Sifonn</vt:lpstr>
      <vt:lpstr>Calibri</vt:lpstr>
      <vt:lpstr>Nunito 1 Bold</vt:lpstr>
      <vt:lpstr>Arial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Sorcha Slide Deck Solo Session</dc:title>
  <cp:lastModifiedBy>Sorcha Ní Fhaoláin</cp:lastModifiedBy>
  <cp:revision>2</cp:revision>
  <dcterms:created xsi:type="dcterms:W3CDTF">2006-08-16T00:00:00Z</dcterms:created>
  <dcterms:modified xsi:type="dcterms:W3CDTF">2025-10-24T16:24:35Z</dcterms:modified>
  <dc:identifier>DAG1xdlDPXg</dc:identifier>
</cp:coreProperties>
</file>